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63"/>
  </p:notesMasterIdLst>
  <p:handoutMasterIdLst>
    <p:handoutMasterId r:id="rId64"/>
  </p:handoutMasterIdLst>
  <p:sldIdLst>
    <p:sldId id="256" r:id="rId2"/>
    <p:sldId id="345" r:id="rId3"/>
    <p:sldId id="269" r:id="rId4"/>
    <p:sldId id="352" r:id="rId5"/>
    <p:sldId id="311" r:id="rId6"/>
    <p:sldId id="336" r:id="rId7"/>
    <p:sldId id="313" r:id="rId8"/>
    <p:sldId id="353" r:id="rId9"/>
    <p:sldId id="326" r:id="rId10"/>
    <p:sldId id="258" r:id="rId11"/>
    <p:sldId id="371" r:id="rId12"/>
    <p:sldId id="327" r:id="rId13"/>
    <p:sldId id="369" r:id="rId14"/>
    <p:sldId id="257" r:id="rId15"/>
    <p:sldId id="370" r:id="rId16"/>
    <p:sldId id="283" r:id="rId17"/>
    <p:sldId id="372" r:id="rId18"/>
    <p:sldId id="293" r:id="rId19"/>
    <p:sldId id="297" r:id="rId20"/>
    <p:sldId id="337" r:id="rId21"/>
    <p:sldId id="342" r:id="rId22"/>
    <p:sldId id="292" r:id="rId23"/>
    <p:sldId id="373" r:id="rId24"/>
    <p:sldId id="374" r:id="rId25"/>
    <p:sldId id="375" r:id="rId26"/>
    <p:sldId id="308" r:id="rId27"/>
    <p:sldId id="309" r:id="rId28"/>
    <p:sldId id="285" r:id="rId29"/>
    <p:sldId id="377" r:id="rId30"/>
    <p:sldId id="290" r:id="rId31"/>
    <p:sldId id="275" r:id="rId32"/>
    <p:sldId id="301" r:id="rId33"/>
    <p:sldId id="274" r:id="rId34"/>
    <p:sldId id="378" r:id="rId35"/>
    <p:sldId id="334" r:id="rId36"/>
    <p:sldId id="317" r:id="rId37"/>
    <p:sldId id="314" r:id="rId38"/>
    <p:sldId id="329" r:id="rId39"/>
    <p:sldId id="335" r:id="rId40"/>
    <p:sldId id="343" r:id="rId41"/>
    <p:sldId id="344" r:id="rId42"/>
    <p:sldId id="379" r:id="rId43"/>
    <p:sldId id="330" r:id="rId44"/>
    <p:sldId id="331" r:id="rId45"/>
    <p:sldId id="357" r:id="rId46"/>
    <p:sldId id="341" r:id="rId47"/>
    <p:sldId id="324" r:id="rId48"/>
    <p:sldId id="328" r:id="rId49"/>
    <p:sldId id="351" r:id="rId50"/>
    <p:sldId id="332" r:id="rId51"/>
    <p:sldId id="346" r:id="rId52"/>
    <p:sldId id="347" r:id="rId53"/>
    <p:sldId id="355" r:id="rId54"/>
    <p:sldId id="376" r:id="rId55"/>
    <p:sldId id="348" r:id="rId56"/>
    <p:sldId id="349" r:id="rId57"/>
    <p:sldId id="356" r:id="rId58"/>
    <p:sldId id="333" r:id="rId59"/>
    <p:sldId id="350" r:id="rId60"/>
    <p:sldId id="266" r:id="rId61"/>
    <p:sldId id="358" r:id="rId62"/>
  </p:sldIdLst>
  <p:sldSz cx="9144000" cy="6858000" type="screen4x3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ADDB71E-95E7-4600-932B-2B2ADA0C4AD0}">
          <p14:sldIdLst>
            <p14:sldId id="256"/>
            <p14:sldId id="345"/>
            <p14:sldId id="269"/>
            <p14:sldId id="352"/>
            <p14:sldId id="311"/>
            <p14:sldId id="336"/>
            <p14:sldId id="313"/>
            <p14:sldId id="353"/>
            <p14:sldId id="326"/>
            <p14:sldId id="258"/>
            <p14:sldId id="371"/>
            <p14:sldId id="327"/>
            <p14:sldId id="369"/>
            <p14:sldId id="257"/>
            <p14:sldId id="370"/>
            <p14:sldId id="283"/>
            <p14:sldId id="372"/>
            <p14:sldId id="293"/>
            <p14:sldId id="297"/>
            <p14:sldId id="337"/>
            <p14:sldId id="342"/>
            <p14:sldId id="292"/>
            <p14:sldId id="373"/>
            <p14:sldId id="374"/>
            <p14:sldId id="375"/>
            <p14:sldId id="308"/>
            <p14:sldId id="309"/>
            <p14:sldId id="285"/>
            <p14:sldId id="377"/>
            <p14:sldId id="290"/>
            <p14:sldId id="275"/>
            <p14:sldId id="301"/>
            <p14:sldId id="274"/>
            <p14:sldId id="378"/>
            <p14:sldId id="334"/>
            <p14:sldId id="317"/>
            <p14:sldId id="314"/>
            <p14:sldId id="329"/>
          </p14:sldIdLst>
        </p14:section>
        <p14:section name="Untitled Section" id="{4931408C-5ECE-4B67-9FD8-9010265B306A}">
          <p14:sldIdLst>
            <p14:sldId id="335"/>
            <p14:sldId id="343"/>
            <p14:sldId id="344"/>
            <p14:sldId id="379"/>
            <p14:sldId id="330"/>
            <p14:sldId id="331"/>
            <p14:sldId id="357"/>
            <p14:sldId id="341"/>
            <p14:sldId id="324"/>
            <p14:sldId id="328"/>
            <p14:sldId id="351"/>
            <p14:sldId id="332"/>
            <p14:sldId id="346"/>
            <p14:sldId id="347"/>
            <p14:sldId id="355"/>
            <p14:sldId id="376"/>
            <p14:sldId id="348"/>
            <p14:sldId id="349"/>
            <p14:sldId id="356"/>
            <p14:sldId id="333"/>
            <p14:sldId id="350"/>
            <p14:sldId id="266"/>
            <p14:sldId id="3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>
      <p:cViewPr varScale="1">
        <p:scale>
          <a:sx n="113" d="100"/>
          <a:sy n="113" d="100"/>
        </p:scale>
        <p:origin x="158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938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3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3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3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698500"/>
            <a:ext cx="4643437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8" tIns="46220" rIns="92438" bIns="462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15790"/>
            <a:ext cx="5505450" cy="4183380"/>
          </a:xfrm>
          <a:prstGeom prst="rect">
            <a:avLst/>
          </a:prstGeom>
        </p:spPr>
        <p:txBody>
          <a:bodyPr vert="horz" lIns="92438" tIns="46220" rIns="92438" bIns="462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3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dirty="0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media.digikey.com/Resources/Maker/the-original-guide-to-boards-2019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cmelectronics.com/" TargetMode="External"/><Relationship Id="rId3" Type="http://schemas.openxmlformats.org/officeDocument/2006/relationships/hyperlink" Target="http://www.raspberrypi.org/" TargetMode="External"/><Relationship Id="rId7" Type="http://schemas.openxmlformats.org/officeDocument/2006/relationships/hyperlink" Target="http://www.sparkfun.com/" TargetMode="External"/><Relationship Id="rId12" Type="http://schemas.openxmlformats.org/officeDocument/2006/relationships/hyperlink" Target="mailto:cduey@msn.com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earn.adafruit.com/category/raspberry-pi" TargetMode="External"/><Relationship Id="rId11" Type="http://schemas.openxmlformats.org/officeDocument/2006/relationships/hyperlink" Target="https://github.com/Chuckduey/CSU_Pi_Class.git" TargetMode="External"/><Relationship Id="rId5" Type="http://schemas.openxmlformats.org/officeDocument/2006/relationships/hyperlink" Target="http://www.adafruit.com/" TargetMode="External"/><Relationship Id="rId10" Type="http://schemas.openxmlformats.org/officeDocument/2006/relationships/hyperlink" Target="http://www.instructables.com/howto/Raspberry+Pi/" TargetMode="External"/><Relationship Id="rId4" Type="http://schemas.openxmlformats.org/officeDocument/2006/relationships/hyperlink" Target="http://www.raspberrypi.org/downloads" TargetMode="External"/><Relationship Id="rId9" Type="http://schemas.openxmlformats.org/officeDocument/2006/relationships/hyperlink" Target="http://www.microcenter.com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11030"/>
            <a:ext cx="7848600" cy="1241425"/>
          </a:xfrm>
        </p:spPr>
        <p:txBody>
          <a:bodyPr/>
          <a:lstStyle/>
          <a:p>
            <a:pPr algn="ctr"/>
            <a:r>
              <a:rPr lang="en-US" sz="4000" cap="none" dirty="0"/>
              <a:t>Intermediate Raspberry Pi</a:t>
            </a:r>
            <a:br>
              <a:rPr lang="en-US" sz="4000" cap="none" dirty="0"/>
            </a:br>
            <a:r>
              <a:rPr lang="en-US" sz="4000" cap="none" dirty="0">
                <a:solidFill>
                  <a:schemeClr val="accent1"/>
                </a:solidFill>
              </a:rPr>
              <a:t>Fun with Sensors an Security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Sept 25 2019  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67200" y="3505201"/>
            <a:ext cx="758164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876800" y="4419601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US" sz="3100" dirty="0"/>
              <a:t>Difference between the Raspberry Pi Versions</a:t>
            </a:r>
            <a:r>
              <a:rPr lang="en-US" dirty="0"/>
              <a:t> 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3787954"/>
              </p:ext>
            </p:extLst>
          </p:nvPr>
        </p:nvGraphicFramePr>
        <p:xfrm>
          <a:off x="76200" y="914400"/>
          <a:ext cx="9067800" cy="564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96916362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40809267"/>
                    </a:ext>
                  </a:extLst>
                </a:gridCol>
              </a:tblGrid>
              <a:tr h="414308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Zero/W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 A+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2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1000MHz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7 900MHz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8 1200MHz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 72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1500MHz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1GB/2GB/4GB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2-2.0      2-3.0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None/</a:t>
                      </a:r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 </a:t>
                      </a:r>
                    </a:p>
                    <a:p>
                      <a:pPr algn="ctr"/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bg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10/300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abg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10/100/1G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abg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HDMI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  <a:p>
                      <a:pPr algn="ctr"/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2XHDMI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NTCS/PAL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Hardware</a:t>
                      </a:r>
                      <a:r>
                        <a:rPr lang="en-US" sz="1400" baseline="0" dirty="0"/>
                        <a:t> IO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+5V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SD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Micro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$5/$10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$35/$45/$55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145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2483F-ABAD-4A54-9903-892204B9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Speed Benchmarks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E54C9A-8F7B-40DA-B8E8-8DECFC48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837" y="1600200"/>
            <a:ext cx="71843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2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1105A0-4D60-4ABC-A8CA-28A45A63F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0200" y="304800"/>
            <a:ext cx="4880359" cy="6438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DEE25E-CB01-4D5A-A1DC-65746EAAA498}"/>
              </a:ext>
            </a:extLst>
          </p:cNvPr>
          <p:cNvSpPr txBox="1"/>
          <p:nvPr/>
        </p:nvSpPr>
        <p:spPr>
          <a:xfrm>
            <a:off x="2209800" y="95190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A+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B7DC6-318F-430E-97AA-1F6C99B54379}"/>
              </a:ext>
            </a:extLst>
          </p:cNvPr>
          <p:cNvSpPr txBox="1"/>
          <p:nvPr/>
        </p:nvSpPr>
        <p:spPr>
          <a:xfrm>
            <a:off x="4724400" y="929383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C59CE-5677-4C22-8DE2-4B6CBDF03318}"/>
              </a:ext>
            </a:extLst>
          </p:cNvPr>
          <p:cNvSpPr txBox="1"/>
          <p:nvPr/>
        </p:nvSpPr>
        <p:spPr>
          <a:xfrm>
            <a:off x="2022246" y="2423647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9602-1F2F-4CE6-AB39-76F75AAF9615}"/>
              </a:ext>
            </a:extLst>
          </p:cNvPr>
          <p:cNvSpPr txBox="1"/>
          <p:nvPr/>
        </p:nvSpPr>
        <p:spPr>
          <a:xfrm>
            <a:off x="2438400" y="384728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30721-C3A4-4112-A15A-E493AE05587A}"/>
              </a:ext>
            </a:extLst>
          </p:cNvPr>
          <p:cNvSpPr txBox="1"/>
          <p:nvPr/>
        </p:nvSpPr>
        <p:spPr>
          <a:xfrm>
            <a:off x="4724400" y="379885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A75294-1D56-4235-93D2-0969F2B2FB20}"/>
              </a:ext>
            </a:extLst>
          </p:cNvPr>
          <p:cNvSpPr txBox="1"/>
          <p:nvPr/>
        </p:nvSpPr>
        <p:spPr>
          <a:xfrm>
            <a:off x="2408662" y="5548286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35027-31A2-40A5-BA85-09C6B849A69D}"/>
              </a:ext>
            </a:extLst>
          </p:cNvPr>
          <p:cNvSpPr txBox="1"/>
          <p:nvPr/>
        </p:nvSpPr>
        <p:spPr>
          <a:xfrm>
            <a:off x="4724399" y="5563375"/>
            <a:ext cx="114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3C7169-8796-4FE3-999B-2A69DBE4BAAB}"/>
              </a:ext>
            </a:extLst>
          </p:cNvPr>
          <p:cNvSpPr txBox="1"/>
          <p:nvPr/>
        </p:nvSpPr>
        <p:spPr>
          <a:xfrm>
            <a:off x="4274792" y="2419052"/>
            <a:ext cx="144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 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5AD951-6CF0-417A-A71D-6F80E111C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352800"/>
            <a:ext cx="2453273" cy="15984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1E0FF80-A2DB-48FB-8BAC-0B1A73903173}"/>
              </a:ext>
            </a:extLst>
          </p:cNvPr>
          <p:cNvSpPr txBox="1"/>
          <p:nvPr/>
        </p:nvSpPr>
        <p:spPr>
          <a:xfrm>
            <a:off x="7318759" y="3733800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Pi4</a:t>
            </a:r>
          </a:p>
        </p:txBody>
      </p:sp>
    </p:spTree>
    <p:extLst>
      <p:ext uri="{BB962C8B-B14F-4D97-AF65-F5344CB8AC3E}">
        <p14:creationId xmlns:p14="http://schemas.microsoft.com/office/powerpoint/2010/main" val="311417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D9BC13-859A-41F7-9890-88E8F2576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Maker Board 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964DB-4EC5-4E3B-AF1D-FC8244F70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00200"/>
            <a:ext cx="8534400" cy="381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https://media.digikey.com/Resources/Maker/the-original-guide-to-boards-2019.pdf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13262-C396-4523-A7F1-F3FA3B067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981200"/>
            <a:ext cx="4238625" cy="46775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FFA057-DF4A-4928-B6AE-8D552EBFF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12725"/>
            <a:ext cx="4492101" cy="22460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BFC7D9-15B1-48F4-B79B-5D5208DBFE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9851" y="1905000"/>
            <a:ext cx="276225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29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6568" y="182891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2C3FAB6-7398-41EE-B044-DEF45D3E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480" y="533400"/>
            <a:ext cx="7020320" cy="990600"/>
          </a:xfrm>
        </p:spPr>
        <p:txBody>
          <a:bodyPr/>
          <a:lstStyle/>
          <a:p>
            <a:r>
              <a:rPr lang="en-US" dirty="0"/>
              <a:t>Some Raspberry Pi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10DE9-8055-467F-B530-703DA435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1645"/>
            <a:ext cx="8610600" cy="4876800"/>
          </a:xfrm>
        </p:spPr>
        <p:txBody>
          <a:bodyPr>
            <a:normAutofit/>
          </a:bodyPr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Good Links and web sites: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3"/>
              </a:rPr>
              <a:t>www.raspberrypi.org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—The Foundation’s Website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4"/>
              </a:rPr>
              <a:t>www.raspberrypi.org/downloads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Various Raspberry Pi Operating Systems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5"/>
              </a:rPr>
              <a:t>www.adafruit.com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Adafruit very good site for parts and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6"/>
              </a:rPr>
              <a:t>learn.adafruit.com/category/raspberry-pi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—Many projects and how </a:t>
            </a:r>
            <a:r>
              <a:rPr lang="en-US" altLang="en-US" sz="1800" dirty="0" err="1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to’s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at Adafruit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7"/>
              </a:rPr>
              <a:t>www.sparkfun.com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—Raspberry Pi parts and many other Hobby parts. (Colorado Co.)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8"/>
              </a:rPr>
              <a:t>www.newark.com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—Low priced Raspberry Pi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9"/>
              </a:rPr>
              <a:t>www.microcenter.com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—Online and In Store Raspberry Pi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0"/>
              </a:rPr>
              <a:t>http://www.instructables.com/howto/Raspberry+Pi/</a:t>
            </a:r>
            <a:r>
              <a:rPr lang="en-US" sz="1800" dirty="0">
                <a:latin typeface="Calibri" panose="020F0502020204030204" pitchFamily="34" charset="0"/>
              </a:rPr>
              <a:t>   Lots of good Pi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1"/>
              </a:rPr>
              <a:t>https://github.com/Chuckduey/CSU_Pi_Class.git</a:t>
            </a:r>
            <a:r>
              <a:rPr lang="en-US" sz="1800" dirty="0">
                <a:latin typeface="Calibri" panose="020F0502020204030204" pitchFamily="34" charset="0"/>
              </a:rPr>
              <a:t> GitHub page with the code from this class.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</a:rPr>
              <a:t>My email </a:t>
            </a:r>
            <a:r>
              <a:rPr lang="en-US" sz="1800" dirty="0">
                <a:latin typeface="Calibri" panose="020F0502020204030204" pitchFamily="34" charset="0"/>
                <a:hlinkClick r:id="rId12"/>
              </a:rPr>
              <a:t>cduey@msn.com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7269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66C9A-BDE2-4F90-A99C-C0BEEE943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0926"/>
            <a:ext cx="8229600" cy="990600"/>
          </a:xfrm>
        </p:spPr>
        <p:txBody>
          <a:bodyPr/>
          <a:lstStyle/>
          <a:p>
            <a:r>
              <a:rPr lang="en-US" dirty="0"/>
              <a:t>Raspberry Pi Raspbian Versions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5C82C9C-7974-4910-B0A9-7DEF613ECA7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740" y="1128854"/>
          <a:ext cx="9067794" cy="4057650"/>
        </p:xfrm>
        <a:graphic>
          <a:graphicData uri="http://schemas.openxmlformats.org/drawingml/2006/table">
            <a:tbl>
              <a:tblPr/>
              <a:tblGrid>
                <a:gridCol w="759871">
                  <a:extLst>
                    <a:ext uri="{9D8B030D-6E8A-4147-A177-3AD203B41FA5}">
                      <a16:colId xmlns:a16="http://schemas.microsoft.com/office/drawing/2014/main" val="69984889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93846011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553814529"/>
                    </a:ext>
                  </a:extLst>
                </a:gridCol>
                <a:gridCol w="683881">
                  <a:extLst>
                    <a:ext uri="{9D8B030D-6E8A-4147-A177-3AD203B41FA5}">
                      <a16:colId xmlns:a16="http://schemas.microsoft.com/office/drawing/2014/main" val="1200753772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2623340296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707751869"/>
                    </a:ext>
                  </a:extLst>
                </a:gridCol>
                <a:gridCol w="987833">
                  <a:extLst>
                    <a:ext uri="{9D8B030D-6E8A-4147-A177-3AD203B41FA5}">
                      <a16:colId xmlns:a16="http://schemas.microsoft.com/office/drawing/2014/main" val="426929439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10974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74963921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492341782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6341632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599179384"/>
                    </a:ext>
                  </a:extLst>
                </a:gridCol>
              </a:tblGrid>
              <a:tr h="108585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Initial Release Date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Current Release Name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Debian Version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Linux Kernel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GCC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apt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X Server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1/1+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792661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2013-09-27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2015-05-05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 (Wheezy)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3.18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4.7.2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0.9.7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8111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2015-09-28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2017-07-05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 (Jessie)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	1.0.9.8.1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29508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2017-09-08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2019-04-08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9 (Stretch)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6.3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407623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2019-06-24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2019-07-10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10 (Buster)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1.8.2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312938"/>
                  </a:ext>
                </a:extLst>
              </a:tr>
            </a:tbl>
          </a:graphicData>
        </a:graphic>
      </p:graphicFrame>
      <p:pic>
        <p:nvPicPr>
          <p:cNvPr id="1031" name="Picture 7" descr="Yes">
            <a:extLst>
              <a:ext uri="{FF2B5EF4-FFF2-40B4-BE49-F238E27FC236}">
                <a16:creationId xmlns:a16="http://schemas.microsoft.com/office/drawing/2014/main" id="{BCEDF29A-24E1-4F44-9469-E5310E562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1834" y="472439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Yes">
            <a:extLst>
              <a:ext uri="{FF2B5EF4-FFF2-40B4-BE49-F238E27FC236}">
                <a16:creationId xmlns:a16="http://schemas.microsoft.com/office/drawing/2014/main" id="{37A68D0A-535B-47DC-9CA0-13E74946D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2502915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Yes">
            <a:extLst>
              <a:ext uri="{FF2B5EF4-FFF2-40B4-BE49-F238E27FC236}">
                <a16:creationId xmlns:a16="http://schemas.microsoft.com/office/drawing/2014/main" id="{FFD0FBF7-1F71-4C77-A1EA-97BE0072E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2516686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No">
            <a:extLst>
              <a:ext uri="{FF2B5EF4-FFF2-40B4-BE49-F238E27FC236}">
                <a16:creationId xmlns:a16="http://schemas.microsoft.com/office/drawing/2014/main" id="{11BBB086-1DF5-41AA-A38D-81C7AB7BF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2536074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No">
            <a:extLst>
              <a:ext uri="{FF2B5EF4-FFF2-40B4-BE49-F238E27FC236}">
                <a16:creationId xmlns:a16="http://schemas.microsoft.com/office/drawing/2014/main" id="{C47D4367-4550-495B-9782-C4D94A7DA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936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5" name="Picture 21" descr="No">
            <a:extLst>
              <a:ext uri="{FF2B5EF4-FFF2-40B4-BE49-F238E27FC236}">
                <a16:creationId xmlns:a16="http://schemas.microsoft.com/office/drawing/2014/main" id="{1D810A13-2B0B-44C4-A609-031D0C51D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473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2" descr="Yes">
            <a:extLst>
              <a:ext uri="{FF2B5EF4-FFF2-40B4-BE49-F238E27FC236}">
                <a16:creationId xmlns:a16="http://schemas.microsoft.com/office/drawing/2014/main" id="{B9024518-725A-4272-9190-0F3F5139C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472440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17" descr="Yes">
            <a:extLst>
              <a:ext uri="{FF2B5EF4-FFF2-40B4-BE49-F238E27FC236}">
                <a16:creationId xmlns:a16="http://schemas.microsoft.com/office/drawing/2014/main" id="{E2E14310-EA91-4984-89C1-8EF912B3A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473817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19" descr="No">
            <a:extLst>
              <a:ext uri="{FF2B5EF4-FFF2-40B4-BE49-F238E27FC236}">
                <a16:creationId xmlns:a16="http://schemas.microsoft.com/office/drawing/2014/main" id="{5E093DF0-DA2F-4EA4-915F-783E6B85D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19552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0" descr="No">
            <a:extLst>
              <a:ext uri="{FF2B5EF4-FFF2-40B4-BE49-F238E27FC236}">
                <a16:creationId xmlns:a16="http://schemas.microsoft.com/office/drawing/2014/main" id="{79CD30E4-B367-4417-91DF-7B48B777E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284" y="319552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7" descr="Yes">
            <a:extLst>
              <a:ext uri="{FF2B5EF4-FFF2-40B4-BE49-F238E27FC236}">
                <a16:creationId xmlns:a16="http://schemas.microsoft.com/office/drawing/2014/main" id="{E464CB8D-3606-4EA8-B47E-26777923F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08" y="320632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2" descr="Yes">
            <a:extLst>
              <a:ext uri="{FF2B5EF4-FFF2-40B4-BE49-F238E27FC236}">
                <a16:creationId xmlns:a16="http://schemas.microsoft.com/office/drawing/2014/main" id="{2F1EC787-F279-40D2-AFEB-9A74966DF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320632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7" descr="Yes">
            <a:extLst>
              <a:ext uri="{FF2B5EF4-FFF2-40B4-BE49-F238E27FC236}">
                <a16:creationId xmlns:a16="http://schemas.microsoft.com/office/drawing/2014/main" id="{1BF4D4C2-3FCC-4CC5-A468-16C828AD5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322009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7" descr="Yes">
            <a:extLst>
              <a:ext uri="{FF2B5EF4-FFF2-40B4-BE49-F238E27FC236}">
                <a16:creationId xmlns:a16="http://schemas.microsoft.com/office/drawing/2014/main" id="{4C6BAE75-F2FC-4D52-92FF-9C76BCEA6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72440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7" descr="Yes">
            <a:extLst>
              <a:ext uri="{FF2B5EF4-FFF2-40B4-BE49-F238E27FC236}">
                <a16:creationId xmlns:a16="http://schemas.microsoft.com/office/drawing/2014/main" id="{769149E7-3D3E-45D6-9C29-1A127F67A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2" descr="Yes">
            <a:extLst>
              <a:ext uri="{FF2B5EF4-FFF2-40B4-BE49-F238E27FC236}">
                <a16:creationId xmlns:a16="http://schemas.microsoft.com/office/drawing/2014/main" id="{35DB35A3-3CAA-448D-8FD9-2D489D600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394583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7" descr="Yes">
            <a:extLst>
              <a:ext uri="{FF2B5EF4-FFF2-40B4-BE49-F238E27FC236}">
                <a16:creationId xmlns:a16="http://schemas.microsoft.com/office/drawing/2014/main" id="{230FA05F-779E-4A9E-AEA0-F443519E2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395960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7" descr="Yes">
            <a:extLst>
              <a:ext uri="{FF2B5EF4-FFF2-40B4-BE49-F238E27FC236}">
                <a16:creationId xmlns:a16="http://schemas.microsoft.com/office/drawing/2014/main" id="{5D7E5101-9855-4087-A223-7D9AD53C7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94583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7" descr="Yes">
            <a:extLst>
              <a:ext uri="{FF2B5EF4-FFF2-40B4-BE49-F238E27FC236}">
                <a16:creationId xmlns:a16="http://schemas.microsoft.com/office/drawing/2014/main" id="{5C6E0675-2BE1-4A0F-8E32-EA7655C5F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473817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19" descr="No">
            <a:extLst>
              <a:ext uri="{FF2B5EF4-FFF2-40B4-BE49-F238E27FC236}">
                <a16:creationId xmlns:a16="http://schemas.microsoft.com/office/drawing/2014/main" id="{4ECD3385-D190-466B-A6CD-1876D4FE0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23A008-C0A9-463A-B2EB-BE3CE0902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70460"/>
            <a:ext cx="1066800" cy="1553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F440C9-5C37-4D15-878F-2D0741802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99" y="5191671"/>
            <a:ext cx="766601" cy="16478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ABA158-C957-40DE-8038-A82E09D01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7207" y="5216708"/>
            <a:ext cx="1784193" cy="1607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CE69C7-7307-4617-B5D1-5830A92B03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4251" y="5228904"/>
            <a:ext cx="1938352" cy="16100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06EC0A-C170-4F6B-9764-AFC407E37942}"/>
              </a:ext>
            </a:extLst>
          </p:cNvPr>
          <p:cNvSpPr txBox="1"/>
          <p:nvPr/>
        </p:nvSpPr>
        <p:spPr>
          <a:xfrm>
            <a:off x="3962400" y="54102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Buster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2509DE-1E1E-4836-9653-C5E815A64816}"/>
              </a:ext>
            </a:extLst>
          </p:cNvPr>
          <p:cNvSpPr txBox="1"/>
          <p:nvPr/>
        </p:nvSpPr>
        <p:spPr>
          <a:xfrm>
            <a:off x="7312167" y="6469588"/>
            <a:ext cx="76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©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797899-8BE0-4185-A3E1-81A5D0E4A55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84" r="820"/>
          <a:stretch/>
        </p:blipFill>
        <p:spPr>
          <a:xfrm>
            <a:off x="7598526" y="6501830"/>
            <a:ext cx="1468528" cy="2966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2C6DEE-2A0B-4972-BBA4-BAACE0FE83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05454" y="5244685"/>
            <a:ext cx="1262071" cy="157268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4938684-ACC9-4B30-8175-F5D4001BCAD1}"/>
              </a:ext>
            </a:extLst>
          </p:cNvPr>
          <p:cNvSpPr txBox="1"/>
          <p:nvPr/>
        </p:nvSpPr>
        <p:spPr>
          <a:xfrm>
            <a:off x="6060918" y="5225534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Bullseye</a:t>
            </a:r>
          </a:p>
        </p:txBody>
      </p:sp>
    </p:spTree>
    <p:extLst>
      <p:ext uri="{BB962C8B-B14F-4D97-AF65-F5344CB8AC3E}">
        <p14:creationId xmlns:p14="http://schemas.microsoft.com/office/powerpoint/2010/main" val="2030774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Raspberry Pi as Wireless Access Point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7986" y="1295400"/>
            <a:ext cx="7088027" cy="4360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4299" y="5655693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https://learn.adafruit.com/setting-up-a-raspberry-pi-as-a-wifi-access-point?view=all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9C9136-B38E-448E-88E1-244773877E7E}"/>
              </a:ext>
            </a:extLst>
          </p:cNvPr>
          <p:cNvSpPr txBox="1"/>
          <p:nvPr/>
        </p:nvSpPr>
        <p:spPr>
          <a:xfrm>
            <a:off x="0" y="6096000"/>
            <a:ext cx="922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ever setting up an Access Point be sure to use a secure passcode with WEP/WPA  </a:t>
            </a:r>
          </a:p>
        </p:txBody>
      </p:sp>
    </p:spTree>
    <p:extLst>
      <p:ext uri="{BB962C8B-B14F-4D97-AF65-F5344CB8AC3E}">
        <p14:creationId xmlns:p14="http://schemas.microsoft.com/office/powerpoint/2010/main" val="3116172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D46E8-3CDE-4219-8333-87D34B70A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err="1"/>
              <a:t>GNURadio</a:t>
            </a:r>
            <a:r>
              <a:rPr lang="en-US" dirty="0"/>
              <a:t> and Raspberry Pi</a:t>
            </a:r>
            <a:br>
              <a:rPr lang="en-US" dirty="0"/>
            </a:br>
            <a:r>
              <a:rPr lang="en-US" dirty="0"/>
              <a:t>10.5 GHz Radar Test Range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427A1D-05AC-4FE9-BF5E-06DCBEC6B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731" y="1600200"/>
            <a:ext cx="7404537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7996D1-82DA-412D-B6A8-81CDE82113ED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001318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Raspberry Pi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Do Not add or remove hardware while running. </a:t>
            </a:r>
            <a:r>
              <a:rPr lang="en-US" dirty="0"/>
              <a:t>Including USB devices. Plugging in a mouse at the last minute can kill the SD card.</a:t>
            </a:r>
          </a:p>
          <a:p>
            <a:endParaRPr lang="en-US" dirty="0"/>
          </a:p>
          <a:p>
            <a:r>
              <a:rPr lang="en-US" dirty="0"/>
              <a:t>Power down the Raspberry Pi using a software command  before removing power.  SD corruption is very common on uncontrolled power downs.</a:t>
            </a:r>
          </a:p>
          <a:p>
            <a:endParaRPr lang="en-US" dirty="0"/>
          </a:p>
          <a:p>
            <a:r>
              <a:rPr lang="en-US" dirty="0"/>
              <a:t>SD cards are fragile and also wear out.  Keep a backup copy of your code. It is best to store it on a network drive.</a:t>
            </a:r>
          </a:p>
          <a:p>
            <a:endParaRPr lang="en-US" dirty="0"/>
          </a:p>
          <a:p>
            <a:r>
              <a:rPr lang="en-US" dirty="0"/>
              <a:t>SD cards come in various speeds and sizes.  Class 10 is the fastest.  For the Raspberry Pi 32GB is the maximum size. (SD limitation)</a:t>
            </a:r>
          </a:p>
          <a:p>
            <a:endParaRPr lang="en-US" dirty="0"/>
          </a:p>
          <a:p>
            <a:r>
              <a:rPr lang="en-US" dirty="0"/>
              <a:t>The Raspberry Pi I/O ports are 3.3V.  A 5V signal will render the port, and possibly the whole Pi useless.</a:t>
            </a:r>
          </a:p>
          <a:p>
            <a:endParaRPr lang="en-US" dirty="0"/>
          </a:p>
          <a:p>
            <a:r>
              <a:rPr lang="en-US" dirty="0"/>
              <a:t>The Micro SD cards are very easy to pop out accidentally. If it does while it is running, resist the temptation to plug it right back in.  Power down first!!!</a:t>
            </a:r>
          </a:p>
        </p:txBody>
      </p:sp>
    </p:spTree>
    <p:extLst>
      <p:ext uri="{BB962C8B-B14F-4D97-AF65-F5344CB8AC3E}">
        <p14:creationId xmlns:p14="http://schemas.microsoft.com/office/powerpoint/2010/main" val="133853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or MAC computer with USB and network. </a:t>
            </a:r>
          </a:p>
          <a:p>
            <a:pPr lvl="1"/>
            <a:r>
              <a:rPr lang="en-US" dirty="0"/>
              <a:t> With a Linux computer, it makes it easy to copy, change and back up Raspberry Pi SD cards using the “</a:t>
            </a:r>
            <a:r>
              <a:rPr lang="en-US" dirty="0" err="1"/>
              <a:t>dd</a:t>
            </a:r>
            <a:r>
              <a:rPr lang="en-US" dirty="0"/>
              <a:t>” command. </a:t>
            </a:r>
          </a:p>
          <a:p>
            <a:pPr lvl="1"/>
            <a:r>
              <a:rPr lang="en-US" dirty="0"/>
              <a:t>Also the </a:t>
            </a:r>
            <a:r>
              <a:rPr lang="en-US" dirty="0" err="1"/>
              <a:t>ssh</a:t>
            </a:r>
            <a:r>
              <a:rPr lang="en-US" dirty="0"/>
              <a:t>, and </a:t>
            </a:r>
            <a:r>
              <a:rPr lang="en-US" dirty="0" err="1"/>
              <a:t>ssh</a:t>
            </a:r>
            <a:r>
              <a:rPr lang="en-US" dirty="0"/>
              <a:t> –X makes it easy to remote in to work.</a:t>
            </a:r>
          </a:p>
          <a:p>
            <a:r>
              <a:rPr lang="en-US" dirty="0"/>
              <a:t>Win32 Disk Imager - </a:t>
            </a:r>
            <a:r>
              <a:rPr lang="en-US" sz="2000" dirty="0"/>
              <a:t>A perfect tool copying and backing up Raspberry Pi SD cards.  Do not do a direct SD to SD copy.</a:t>
            </a:r>
          </a:p>
          <a:p>
            <a:r>
              <a:rPr lang="en-US" dirty="0" err="1"/>
              <a:t>PuTTY</a:t>
            </a:r>
            <a:r>
              <a:rPr lang="en-US" dirty="0"/>
              <a:t> - </a:t>
            </a:r>
            <a:r>
              <a:rPr lang="en-US" sz="2000" dirty="0"/>
              <a:t>creates a terminal window that can be used to “</a:t>
            </a:r>
            <a:r>
              <a:rPr lang="en-US" sz="2000" dirty="0" err="1"/>
              <a:t>ssh</a:t>
            </a:r>
            <a:r>
              <a:rPr lang="en-US" sz="2000" dirty="0"/>
              <a:t>” to any Linux computer on you network from a windows machine.</a:t>
            </a:r>
          </a:p>
          <a:p>
            <a:r>
              <a:rPr lang="en-US" dirty="0"/>
              <a:t>VNC/ </a:t>
            </a:r>
            <a:r>
              <a:rPr lang="en-US" dirty="0" err="1"/>
              <a:t>RealVNC</a:t>
            </a:r>
            <a:r>
              <a:rPr lang="en-US" dirty="0"/>
              <a:t> </a:t>
            </a:r>
            <a:r>
              <a:rPr lang="en-US" sz="2000" dirty="0"/>
              <a:t>– VNC can display a desktop to another computer Linux or Windows.  Very nice for remote work from different platforms.</a:t>
            </a:r>
          </a:p>
          <a:p>
            <a:r>
              <a:rPr lang="en-US" dirty="0"/>
              <a:t>USB power 2A or more - </a:t>
            </a:r>
            <a:r>
              <a:rPr lang="en-US" sz="2000" dirty="0"/>
              <a:t>While most computers are limited to 500mA of current on the USB port, it is easy to have more current draw from a Raspberry Pi with accessories.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216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E02F2-B14D-4882-AEA5-EBC9E849A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What We are Doing Today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87A226-BF8F-498D-B83D-388394F9E6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1600200"/>
            <a:ext cx="3829586" cy="2358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0F33B-645C-47ED-92A9-32D4ECE0F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4149313"/>
            <a:ext cx="3667125" cy="17811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E85010-46D7-430D-82A5-54D40046C4D2}"/>
              </a:ext>
            </a:extLst>
          </p:cNvPr>
          <p:cNvSpPr txBox="1"/>
          <p:nvPr/>
        </p:nvSpPr>
        <p:spPr>
          <a:xfrm>
            <a:off x="457200" y="6019800"/>
            <a:ext cx="8553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Languages used today: Python, C/C++, HTML, bash, and php.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656B334-529D-4A50-AFF1-1D72580D8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1925" y="1295400"/>
            <a:ext cx="499775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67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B9679-3C7B-47F7-B9C4-F8D0A0367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WinSCP File </a:t>
            </a:r>
            <a:r>
              <a:rPr lang="en-US"/>
              <a:t>browser between Pi an PC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7950A6-D4B0-4615-9FE4-BE6F65D1C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499" y="1600200"/>
            <a:ext cx="707900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43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83E6F-F67F-4C8A-9525-23C026A7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 Pi Terminal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B43743-BA68-4872-AD56-A614139D5A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371600"/>
            <a:ext cx="2676525" cy="1381125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0364779-AAB1-41B8-ABAB-0B84732ADA0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752601" y="1600200"/>
            <a:ext cx="1260628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2B4B0EC-84AE-4BDF-90BE-8FBB50462065}"/>
              </a:ext>
            </a:extLst>
          </p:cNvPr>
          <p:cNvSpPr txBox="1"/>
          <p:nvPr/>
        </p:nvSpPr>
        <p:spPr>
          <a:xfrm>
            <a:off x="3013229" y="1409700"/>
            <a:ext cx="1524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4B19D1-CBB1-4F63-8B48-8FF1C4787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713" y="1866900"/>
            <a:ext cx="5272087" cy="33869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2EF2C3-D1F2-4F58-9545-97FEDCD19CC0}"/>
              </a:ext>
            </a:extLst>
          </p:cNvPr>
          <p:cNvSpPr txBox="1"/>
          <p:nvPr/>
        </p:nvSpPr>
        <p:spPr>
          <a:xfrm>
            <a:off x="228600" y="5448300"/>
            <a:ext cx="8458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Tips:  &lt;Tab&gt; Auto complete </a:t>
            </a:r>
          </a:p>
          <a:p>
            <a:r>
              <a:rPr lang="en-US" dirty="0"/>
              <a:t>         Left mouse to select for copy, Center mouse to paste.</a:t>
            </a:r>
          </a:p>
          <a:p>
            <a:r>
              <a:rPr lang="en-US" dirty="0"/>
              <a:t>         ^c to stop a command</a:t>
            </a:r>
          </a:p>
          <a:p>
            <a:r>
              <a:rPr lang="en-US" dirty="0"/>
              <a:t>         Up Arrow to through previous commands.  </a:t>
            </a:r>
          </a:p>
          <a:p>
            <a:r>
              <a:rPr lang="en-US"/>
              <a:t>         Left </a:t>
            </a:r>
            <a:r>
              <a:rPr lang="en-US" dirty="0"/>
              <a:t>and Right arrows to edit line.</a:t>
            </a:r>
          </a:p>
        </p:txBody>
      </p:sp>
    </p:spTree>
    <p:extLst>
      <p:ext uri="{BB962C8B-B14F-4D97-AF65-F5344CB8AC3E}">
        <p14:creationId xmlns:p14="http://schemas.microsoft.com/office/powerpoint/2010/main" val="3698879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ls = list files in directory ls –l = List long ls –a = List all</a:t>
            </a:r>
          </a:p>
          <a:p>
            <a:r>
              <a:rPr lang="en-US" dirty="0"/>
              <a:t>cd (</a:t>
            </a:r>
            <a:r>
              <a:rPr lang="en-US" dirty="0" err="1"/>
              <a:t>dir</a:t>
            </a:r>
            <a:r>
              <a:rPr lang="en-US" dirty="0"/>
              <a:t> name) = change directory</a:t>
            </a:r>
          </a:p>
          <a:p>
            <a:r>
              <a:rPr lang="en-US" dirty="0" err="1"/>
              <a:t>df</a:t>
            </a:r>
            <a:r>
              <a:rPr lang="en-US" dirty="0"/>
              <a:t> –h = Show file systems sizes and usage </a:t>
            </a:r>
          </a:p>
          <a:p>
            <a:r>
              <a:rPr lang="en-US" dirty="0" err="1"/>
              <a:t>nano</a:t>
            </a:r>
            <a:r>
              <a:rPr lang="en-US" dirty="0"/>
              <a:t> (file) = Simple intuitive text editor</a:t>
            </a:r>
          </a:p>
          <a:p>
            <a:r>
              <a:rPr lang="en-US" dirty="0"/>
              <a:t>vi (file) = Simple powerful non-intuitive test editor.</a:t>
            </a:r>
          </a:p>
          <a:p>
            <a:r>
              <a:rPr lang="en-US" dirty="0"/>
              <a:t>cat (file) = output the contents of a file</a:t>
            </a:r>
          </a:p>
          <a:p>
            <a:r>
              <a:rPr lang="en-US" dirty="0"/>
              <a:t>less (file) = output a file one page at a time</a:t>
            </a:r>
          </a:p>
          <a:p>
            <a:r>
              <a:rPr lang="en-US" dirty="0"/>
              <a:t>apt install (package) = get a package to install </a:t>
            </a:r>
          </a:p>
          <a:p>
            <a:r>
              <a:rPr lang="en-US" dirty="0"/>
              <a:t>apt update = update packages</a:t>
            </a:r>
          </a:p>
          <a:p>
            <a:r>
              <a:rPr lang="en-US" dirty="0"/>
              <a:t>apt-cache show (key word) = show available packages </a:t>
            </a:r>
          </a:p>
          <a:p>
            <a:r>
              <a:rPr lang="en-US" dirty="0" err="1"/>
              <a:t>sudo</a:t>
            </a:r>
            <a:r>
              <a:rPr lang="en-US" dirty="0"/>
              <a:t> = next command execute as root</a:t>
            </a:r>
          </a:p>
          <a:p>
            <a:r>
              <a:rPr lang="en-US" dirty="0"/>
              <a:t>ifconfig = show the </a:t>
            </a:r>
            <a:r>
              <a:rPr lang="en-US" dirty="0" err="1"/>
              <a:t>ip</a:t>
            </a:r>
            <a:r>
              <a:rPr lang="en-US" dirty="0"/>
              <a:t> interface connections</a:t>
            </a:r>
          </a:p>
          <a:p>
            <a:r>
              <a:rPr lang="en-US" dirty="0"/>
              <a:t>history = commands run in the past.  !(number) re-runs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5437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4D278-4380-4B9D-ACB5-20051872D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Geany</a:t>
            </a:r>
            <a:r>
              <a:rPr lang="en-US" dirty="0"/>
              <a:t> – A Good Generic Programming IDE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DA3A51-0299-4190-B045-56B37ABA1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2675" y="1933575"/>
            <a:ext cx="4438650" cy="421005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88E4058-6101-4347-818D-5033FA3593CA}"/>
              </a:ext>
            </a:extLst>
          </p:cNvPr>
          <p:cNvSpPr/>
          <p:nvPr/>
        </p:nvSpPr>
        <p:spPr>
          <a:xfrm flipH="1">
            <a:off x="6553200" y="3048000"/>
            <a:ext cx="685800" cy="45719"/>
          </a:xfrm>
          <a:prstGeom prst="rightArrow">
            <a:avLst/>
          </a:prstGeom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05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478E3A-AEA7-4A46-93DA-7DFB3495D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70417" cy="48768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1600200" y="1371600"/>
            <a:ext cx="6019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Change the code, save and run it.</a:t>
            </a:r>
          </a:p>
        </p:txBody>
      </p:sp>
    </p:spTree>
    <p:extLst>
      <p:ext uri="{BB962C8B-B14F-4D97-AF65-F5344CB8AC3E}">
        <p14:creationId xmlns:p14="http://schemas.microsoft.com/office/powerpoint/2010/main" val="1764720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79571A-7C87-4679-95F1-F7F385EF7B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58563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3876699" y="1752600"/>
            <a:ext cx="923901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6172200" y="1371600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Then Run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F41812-21CA-4600-BF70-DF925AED0C33}"/>
              </a:ext>
            </a:extLst>
          </p:cNvPr>
          <p:cNvSpPr txBox="1"/>
          <p:nvPr/>
        </p:nvSpPr>
        <p:spPr>
          <a:xfrm>
            <a:off x="2841131" y="1383268"/>
            <a:ext cx="207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Compile the code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BD52C8-EC07-4E3D-A206-7A192E2AE4F5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8856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Raspberry Pi I/O</a:t>
            </a:r>
            <a:r>
              <a:rPr lang="en-US" baseline="30000" dirty="0"/>
              <a:t>*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GPIO</a:t>
            </a:r>
          </a:p>
          <a:p>
            <a:pPr lvl="1"/>
            <a:r>
              <a:rPr lang="en-US" dirty="0"/>
              <a:t>Good for Controlling devices like relays, LEDs etc.</a:t>
            </a:r>
          </a:p>
          <a:p>
            <a:pPr lvl="1"/>
            <a:r>
              <a:rPr lang="en-US" dirty="0"/>
              <a:t>Also can be used as inputs.  Can be made to implement bus system.</a:t>
            </a:r>
          </a:p>
          <a:p>
            <a:r>
              <a:rPr lang="en-US" dirty="0"/>
              <a:t>UART/Serial – 2 Wire interface 3.3V</a:t>
            </a:r>
          </a:p>
          <a:p>
            <a:pPr lvl="1"/>
            <a:r>
              <a:rPr lang="en-US" dirty="0"/>
              <a:t>Good for GPS, RS-232 Monitor, and many others.</a:t>
            </a:r>
          </a:p>
          <a:p>
            <a:pPr lvl="1"/>
            <a:r>
              <a:rPr lang="en-US" dirty="0"/>
              <a:t>Baud rates up to 115200 bps</a:t>
            </a:r>
          </a:p>
          <a:p>
            <a:r>
              <a:rPr lang="en-US" sz="2200" dirty="0"/>
              <a:t>SPI Serial 4 Wire interface. (MOSI, MISO, SCLK, CE) 3.3V</a:t>
            </a:r>
          </a:p>
          <a:p>
            <a:pPr lvl="1"/>
            <a:r>
              <a:rPr lang="en-US" dirty="0"/>
              <a:t>2 Chip Selects built in. Easy connections to many serial sensors.</a:t>
            </a:r>
          </a:p>
          <a:p>
            <a:pPr lvl="1"/>
            <a:r>
              <a:rPr lang="en-US" dirty="0"/>
              <a:t>Speeds can be between 8KHz to 125MHz</a:t>
            </a:r>
          </a:p>
          <a:p>
            <a:pPr lvl="1"/>
            <a:r>
              <a:rPr lang="en-US" dirty="0"/>
              <a:t>This can be used to run an LCD Screen</a:t>
            </a:r>
          </a:p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Serial 2 Wire Interface. (SDA, SDL) 3.3V</a:t>
            </a:r>
          </a:p>
          <a:p>
            <a:pPr lvl="1"/>
            <a:r>
              <a:rPr lang="en-US" dirty="0"/>
              <a:t>Multiple devices with 7 bit address. Up to 127 - 11 </a:t>
            </a:r>
          </a:p>
          <a:p>
            <a:pPr lvl="1"/>
            <a:r>
              <a:rPr lang="en-US" dirty="0"/>
              <a:t>Much slower 400Kbps For Raspberry Pi.  </a:t>
            </a:r>
          </a:p>
          <a:p>
            <a:pPr lvl="1"/>
            <a:r>
              <a:rPr lang="en-US" dirty="0"/>
              <a:t>Great for touch screen sensors.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199" y="5709796"/>
            <a:ext cx="3152775" cy="1148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37812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8478" y="4460700"/>
            <a:ext cx="3429000" cy="2156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1925"/>
            <a:ext cx="8229600" cy="990600"/>
          </a:xfrm>
        </p:spPr>
        <p:txBody>
          <a:bodyPr/>
          <a:lstStyle/>
          <a:p>
            <a:r>
              <a:rPr lang="en-US" dirty="0"/>
              <a:t>GPIO Pin out*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http://pi.gadgetoid.com/pinout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914401"/>
            <a:ext cx="3429000" cy="3659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67200" y="4038600"/>
            <a:ext cx="464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Note: </a:t>
            </a:r>
            <a:r>
              <a:rPr lang="en-US" sz="2400" dirty="0"/>
              <a:t>GPIO pins are 3.3V Only</a:t>
            </a:r>
          </a:p>
          <a:p>
            <a:r>
              <a:rPr lang="en-US" sz="2400" dirty="0"/>
              <a:t>A 5V input will cause damage to the Raspberry Pi!!!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838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Others Extra pins</a:t>
            </a:r>
          </a:p>
        </p:txBody>
      </p:sp>
    </p:spTree>
    <p:extLst>
      <p:ext uri="{BB962C8B-B14F-4D97-AF65-F5344CB8AC3E}">
        <p14:creationId xmlns:p14="http://schemas.microsoft.com/office/powerpoint/2010/main" val="30661689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Fun and Games with the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1335316"/>
            <a:ext cx="2667000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4596407"/>
            <a:ext cx="6613026" cy="229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1800" y="1551013"/>
            <a:ext cx="202882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5615394" y="3325795"/>
            <a:ext cx="4606037" cy="245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90234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D18C7-CE4A-4285-B917-00E1DAAB3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2419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Raspberry Pi GPIO (General Purpose IO)</a:t>
            </a:r>
            <a:br>
              <a:rPr lang="en-US" dirty="0"/>
            </a:br>
            <a:r>
              <a:rPr lang="en-US" sz="2000" dirty="0">
                <a:solidFill>
                  <a:schemeClr val="tx1"/>
                </a:solidFill>
              </a:rPr>
              <a:t>Open a terminal and </a:t>
            </a:r>
            <a:r>
              <a:rPr lang="en-US" sz="2000" b="1" i="1" dirty="0">
                <a:solidFill>
                  <a:schemeClr val="tx1"/>
                </a:solidFill>
              </a:rPr>
              <a:t>cd </a:t>
            </a:r>
            <a:r>
              <a:rPr lang="en-US" sz="2000" b="1" i="1" dirty="0" err="1">
                <a:solidFill>
                  <a:schemeClr val="tx1"/>
                </a:solidFill>
              </a:rPr>
              <a:t>CSU_Pi_Class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Then </a:t>
            </a:r>
            <a:r>
              <a:rPr lang="en-US" sz="2000" b="1" i="1" dirty="0">
                <a:solidFill>
                  <a:schemeClr val="tx1"/>
                </a:solidFill>
              </a:rPr>
              <a:t>. /set_inputs.sh</a:t>
            </a:r>
            <a:endParaRPr lang="en-US" b="1" i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DE1EA4-FFA0-426C-B76C-BDB4F462E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1299320"/>
            <a:ext cx="3581400" cy="55549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1EAE15-24B6-4D1B-BA05-C1C633B06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763" y="1905000"/>
            <a:ext cx="5087714" cy="35777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E4B0F9-7DAD-4565-A75A-EF095ED24F6B}"/>
              </a:ext>
            </a:extLst>
          </p:cNvPr>
          <p:cNvSpPr txBox="1"/>
          <p:nvPr/>
        </p:nvSpPr>
        <p:spPr>
          <a:xfrm>
            <a:off x="3886200" y="1258669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err="1"/>
              <a:t>gpio</a:t>
            </a:r>
            <a:r>
              <a:rPr lang="en-US" b="1" i="1" dirty="0"/>
              <a:t> </a:t>
            </a:r>
            <a:r>
              <a:rPr lang="en-US" b="1" i="1" dirty="0" err="1"/>
              <a:t>readall</a:t>
            </a:r>
            <a:r>
              <a:rPr lang="en-US" b="1" i="1" dirty="0"/>
              <a:t>  </a:t>
            </a:r>
            <a:r>
              <a:rPr lang="en-US" dirty="0"/>
              <a:t>will show all the pins and their current state.</a:t>
            </a:r>
            <a:r>
              <a:rPr lang="en-US" b="1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0345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876800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Different Hardware platforms.</a:t>
            </a:r>
          </a:p>
          <a:p>
            <a:r>
              <a:rPr lang="en-US" dirty="0"/>
              <a:t>Tips and Tools for the Raspberry Pi.</a:t>
            </a:r>
          </a:p>
          <a:p>
            <a:r>
              <a:rPr lang="en-US" dirty="0"/>
              <a:t>Detailed tour of the I/O ports and how to connect.</a:t>
            </a:r>
          </a:p>
          <a:p>
            <a:r>
              <a:rPr lang="en-US" dirty="0"/>
              <a:t>GPIO Relay and Buttons.</a:t>
            </a:r>
          </a:p>
          <a:p>
            <a:r>
              <a:rPr lang="en-US" dirty="0"/>
              <a:t>I2C Devices.  Hook up Pressure and Temp sensor.</a:t>
            </a:r>
          </a:p>
          <a:p>
            <a:r>
              <a:rPr lang="en-US" dirty="0"/>
              <a:t>I2C Devices LCD display and making Python Functions.</a:t>
            </a:r>
          </a:p>
          <a:p>
            <a:r>
              <a:rPr lang="en-US" dirty="0"/>
              <a:t>Bit Banged SPI and ADC using C programming.</a:t>
            </a:r>
          </a:p>
          <a:p>
            <a:r>
              <a:rPr lang="en-US" dirty="0"/>
              <a:t>Making a C program into a Python Function.</a:t>
            </a:r>
          </a:p>
          <a:p>
            <a:r>
              <a:rPr lang="en-US" dirty="0"/>
              <a:t>Getting on the Network IOT Security.</a:t>
            </a:r>
          </a:p>
          <a:p>
            <a:r>
              <a:rPr lang="en-US" dirty="0"/>
              <a:t>Creating and Opening Sockets.</a:t>
            </a:r>
          </a:p>
          <a:p>
            <a:r>
              <a:rPr lang="en-US" dirty="0"/>
              <a:t>Working with Port 80 aka HTTP</a:t>
            </a:r>
          </a:p>
          <a:p>
            <a:r>
              <a:rPr lang="en-US" dirty="0"/>
              <a:t>Making a secure HTTPS site for a Raspberry Pi Project.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94494" y="381000"/>
            <a:ext cx="990600" cy="119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A68DA090-5E50-4431-8EB4-C5D1CCB29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42110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8164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Hook up Relay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EEB7F-0715-4C06-9085-DCCBA9CB9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19200"/>
            <a:ext cx="8458200" cy="4953000"/>
          </a:xfrm>
        </p:spPr>
        <p:txBody>
          <a:bodyPr/>
          <a:lstStyle/>
          <a:p>
            <a:r>
              <a:rPr lang="en-US" dirty="0"/>
              <a:t>Connect Relay to Pin 3 of J9 (GP2 connecting to GPIO4)</a:t>
            </a:r>
          </a:p>
          <a:p>
            <a:r>
              <a:rPr lang="en-US" dirty="0"/>
              <a:t>Connect VDD to +5VIN on J9, and GND on the same J9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72BE3B-0B5E-422B-8DA6-1EFC9AC7B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336024"/>
            <a:ext cx="4019550" cy="450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381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 err="1"/>
              <a:t>Geany</a:t>
            </a:r>
            <a:r>
              <a:rPr lang="en-US" dirty="0"/>
              <a:t> looper.sh and LED_Blink.py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CF39F0-81C2-47E2-94F8-53DEB712F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493" y="1305380"/>
            <a:ext cx="8229600" cy="42472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EF23F3-3AA6-44A0-B416-8E8BC808C101}"/>
              </a:ext>
            </a:extLst>
          </p:cNvPr>
          <p:cNvSpPr txBox="1"/>
          <p:nvPr/>
        </p:nvSpPr>
        <p:spPr>
          <a:xfrm>
            <a:off x="466493" y="5715000"/>
            <a:ext cx="8372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 “python LED_Blink.py” first then “./looper.sh”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70A3F7F-7AB3-4434-9C7F-F5C15AC0841A}"/>
              </a:ext>
            </a:extLst>
          </p:cNvPr>
          <p:cNvCxnSpPr/>
          <p:nvPr/>
        </p:nvCxnSpPr>
        <p:spPr>
          <a:xfrm flipH="1" flipV="1">
            <a:off x="5029200" y="2057400"/>
            <a:ext cx="38100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5DE8C1-ABB4-464F-B9C5-A97AD07D8913}"/>
              </a:ext>
            </a:extLst>
          </p:cNvPr>
          <p:cNvSpPr txBox="1"/>
          <p:nvPr/>
        </p:nvSpPr>
        <p:spPr>
          <a:xfrm>
            <a:off x="5384800" y="218403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3D1BE1-6CC0-462F-86D8-15556609F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639" y="2224194"/>
            <a:ext cx="2633054" cy="208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4578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042E25B-6BB3-409C-875E-DE633AD2C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295400"/>
            <a:ext cx="6096000" cy="27110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 LED Control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6209551"/>
            <a:ext cx="48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Turn on and off your Relay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930226-6C7D-4457-91BE-B6F2F5532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4035287"/>
            <a:ext cx="5448300" cy="20383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698EDB-42D9-4699-A872-1A1651E49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1578669"/>
            <a:ext cx="6172199" cy="27488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05000" y="3406081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1219200" y="3590747"/>
            <a:ext cx="685800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3510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243189-1743-47F1-B628-3A8FBBFC7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750" y="1371600"/>
            <a:ext cx="7048500" cy="351472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D9398F9-F601-4062-AC24-E8D0AB73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sz="2800" dirty="0" err="1"/>
              <a:t>Geany</a:t>
            </a:r>
            <a:r>
              <a:rPr lang="en-US" sz="2800" dirty="0"/>
              <a:t> button.py, button_demo.py and button.pwm.py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68A853-33AC-4827-879F-17EE328057C8}"/>
              </a:ext>
            </a:extLst>
          </p:cNvPr>
          <p:cNvSpPr txBox="1"/>
          <p:nvPr/>
        </p:nvSpPr>
        <p:spPr>
          <a:xfrm>
            <a:off x="685800" y="50292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button.py    - Press buttons….It senses, but it is a polling routine</a:t>
            </a:r>
          </a:p>
          <a:p>
            <a:r>
              <a:rPr lang="en-US" dirty="0"/>
              <a:t>python button_demo.py -  Buttons now are set up as events.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3A8086-EFB4-4969-91E2-81A8E1267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5724525"/>
            <a:ext cx="317182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8301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D3A0A-CFD7-479B-AD43-5B50C3FE7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I2C Serial Standard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9AD8E2-3A5E-4121-A823-C44C6BD759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567" y="4191000"/>
            <a:ext cx="8229600" cy="18177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DE52A2-38EF-4EFA-AE61-327E7636B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1" y="1524000"/>
            <a:ext cx="4953000" cy="2766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9CD14A-F178-4406-B34E-F4B36D459FE4}"/>
              </a:ext>
            </a:extLst>
          </p:cNvPr>
          <p:cNvSpPr txBox="1"/>
          <p:nvPr/>
        </p:nvSpPr>
        <p:spPr>
          <a:xfrm>
            <a:off x="2895600" y="6172200"/>
            <a:ext cx="5486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100KHz/400KHz</a:t>
            </a:r>
          </a:p>
        </p:txBody>
      </p:sp>
    </p:spTree>
    <p:extLst>
      <p:ext uri="{BB962C8B-B14F-4D97-AF65-F5344CB8AC3E}">
        <p14:creationId xmlns:p14="http://schemas.microsoft.com/office/powerpoint/2010/main" val="4439477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F164D-2A90-4CEC-8CAC-61176293A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114300"/>
            <a:ext cx="8229600" cy="990600"/>
          </a:xfrm>
        </p:spPr>
        <p:txBody>
          <a:bodyPr/>
          <a:lstStyle/>
          <a:p>
            <a:r>
              <a:rPr lang="en-US" dirty="0"/>
              <a:t>I2C Bus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75196-46BF-45D8-88B5-0FD6C59CA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838200"/>
            <a:ext cx="8229600" cy="5181600"/>
          </a:xfrm>
        </p:spPr>
        <p:txBody>
          <a:bodyPr/>
          <a:lstStyle/>
          <a:p>
            <a:r>
              <a:rPr lang="en-US" sz="2000" dirty="0"/>
              <a:t>The i2c bus is a bidirectional bus with 2 lines SDA and SCL.</a:t>
            </a:r>
          </a:p>
          <a:p>
            <a:r>
              <a:rPr lang="en-US" sz="2000" dirty="0"/>
              <a:t>This bus can have up to 117 devices. </a:t>
            </a:r>
          </a:p>
          <a:p>
            <a:r>
              <a:rPr lang="en-US" sz="2000" dirty="0"/>
              <a:t>i2cdetect  - Show the devices on an i2c bus</a:t>
            </a:r>
          </a:p>
          <a:p>
            <a:r>
              <a:rPr lang="en-US" sz="2000" dirty="0"/>
              <a:t>i2cget – read a register value from an i2c device</a:t>
            </a:r>
          </a:p>
          <a:p>
            <a:r>
              <a:rPr lang="en-US" sz="2000" dirty="0"/>
              <a:t>i2cset – write a value to an i2cdevice.</a:t>
            </a:r>
          </a:p>
          <a:p>
            <a:r>
              <a:rPr lang="en-US" sz="2000" dirty="0"/>
              <a:t>i2cdump – dump all the values available from an i2cdevice.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69F957-D7EA-4BF2-8895-85E79F806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985" y="3095625"/>
            <a:ext cx="6296025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96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E3971-04D0-4440-B462-E80E2B953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Hook up the I2C Pressure temp sensor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57B20E-A529-4620-A6D6-E17673F3969A}"/>
              </a:ext>
            </a:extLst>
          </p:cNvPr>
          <p:cNvSpPr txBox="1"/>
          <p:nvPr/>
        </p:nvSpPr>
        <p:spPr>
          <a:xfrm>
            <a:off x="76200" y="1447800"/>
            <a:ext cx="5562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GND to Ground on Pressure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VSENSOR to VDD on Pressure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SCL to SCL and SDA to SDA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I2cdetect –y 1   - You should see if it is correct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6099C9-32A5-469E-9259-7D514A092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015054"/>
            <a:ext cx="3371850" cy="12189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32E182-FE2F-44E6-BF01-00E48C2AB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1" y="2948018"/>
            <a:ext cx="2895600" cy="390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211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BA5D6-0365-4494-8E00-BAB717320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i2cdetect –y 1 – and see if it is hooked 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3078A8-5D7F-4299-8EFC-FBD16E615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1466850"/>
            <a:ext cx="4057650" cy="14668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DCB8F4D-C547-47D6-BB4C-218998B91B06}"/>
              </a:ext>
            </a:extLst>
          </p:cNvPr>
          <p:cNvSpPr txBox="1">
            <a:spLocks/>
          </p:cNvSpPr>
          <p:nvPr/>
        </p:nvSpPr>
        <p:spPr>
          <a:xfrm>
            <a:off x="457199" y="4638675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i2cset –y 1  0x60 0x26 0xb9 :dump again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E64C7B-1167-4BFC-B59E-C2BE37F15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887" y="3733800"/>
            <a:ext cx="5610225" cy="90487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5B6EDB8-E43E-4C58-82C9-42CE364D239E}"/>
              </a:ext>
            </a:extLst>
          </p:cNvPr>
          <p:cNvSpPr txBox="1">
            <a:spLocks/>
          </p:cNvSpPr>
          <p:nvPr/>
        </p:nvSpPr>
        <p:spPr>
          <a:xfrm>
            <a:off x="457200" y="2957027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i2cdump –y 1  0x60 </a:t>
            </a:r>
            <a:r>
              <a:rPr lang="en-US" sz="3600" dirty="0" err="1"/>
              <a:t>i</a:t>
            </a:r>
            <a:r>
              <a:rPr lang="en-US" sz="3600" dirty="0"/>
              <a:t> :look at the values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C04F1E-B2B6-4F9A-A7EE-5A15DA54D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799" y="5629275"/>
            <a:ext cx="54864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1300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D9398F9-F601-4062-AC24-E8D0AB73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sz="2000" dirty="0" err="1"/>
              <a:t>Geany</a:t>
            </a:r>
            <a:r>
              <a:rPr lang="en-US" sz="2000" dirty="0"/>
              <a:t> pressure.py : See the output of the Pressure sensor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6F5E97-18E5-4D92-A765-558580819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549400"/>
            <a:ext cx="9144000" cy="491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425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3CBD-6455-473A-8921-CC43EE75A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a whole other i2c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05A3F-1BE3-489E-82BE-DA58960DE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i2cdetect –y 0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987645-29B5-4017-99C2-31B4FC2B8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057400"/>
            <a:ext cx="6296025" cy="2990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8220DF-4EA9-48A8-B7A2-143CD86B338F}"/>
              </a:ext>
            </a:extLst>
          </p:cNvPr>
          <p:cNvSpPr txBox="1"/>
          <p:nvPr/>
        </p:nvSpPr>
        <p:spPr>
          <a:xfrm>
            <a:off x="533400" y="5257800"/>
            <a:ext cx="5867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For this bus to be active the following line must be added to /boot/config.txt</a:t>
            </a:r>
          </a:p>
          <a:p>
            <a:r>
              <a:rPr lang="en-US" sz="2400" dirty="0" err="1"/>
              <a:t>dtparam</a:t>
            </a:r>
            <a:r>
              <a:rPr lang="en-US" sz="2400" dirty="0"/>
              <a:t>=i2c_vc=on</a:t>
            </a:r>
          </a:p>
        </p:txBody>
      </p:sp>
    </p:spTree>
    <p:extLst>
      <p:ext uri="{BB962C8B-B14F-4D97-AF65-F5344CB8AC3E}">
        <p14:creationId xmlns:p14="http://schemas.microsoft.com/office/powerpoint/2010/main" val="164024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8C0-99A1-478F-A094-797406D0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Programming Languages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2870CD-D432-46E5-9B80-E2BF7A9BD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642" y="1600200"/>
            <a:ext cx="567271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131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57AC4-4D96-4C26-8BDF-8B96BDAF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Geany</a:t>
            </a:r>
            <a:r>
              <a:rPr lang="en-US" dirty="0"/>
              <a:t> LCD_basic.py – Explore i2c LCD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1EE359-D28F-486C-A710-517AD1C07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3933" y="1600200"/>
            <a:ext cx="541613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29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48C1E-1FDE-4918-A4A7-A336D7E62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Geany</a:t>
            </a:r>
            <a:r>
              <a:rPr lang="en-US" sz="3200" dirty="0"/>
              <a:t> LCD_call_fun.py – Python Function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EF00B3-4E47-4E4C-BEA9-F0F82A11F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1" y="1295400"/>
            <a:ext cx="4191000" cy="21693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6AB14E-3C90-453B-8562-5EB231FD2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636" y="2667000"/>
            <a:ext cx="5111925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257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2D1BD-1E48-42A4-8681-C32D0C311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 Serial Interface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DB6EFA-69A3-4448-BD07-DD5B6B541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4037" y="2538412"/>
            <a:ext cx="5495925" cy="3000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111FE3-503C-45FB-ADC7-98200BA2A6C1}"/>
              </a:ext>
            </a:extLst>
          </p:cNvPr>
          <p:cNvSpPr txBox="1"/>
          <p:nvPr/>
        </p:nvSpPr>
        <p:spPr>
          <a:xfrm>
            <a:off x="457200" y="1314271"/>
            <a:ext cx="815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wires for transfer versus I2C 2 wires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Full Duplex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Much faster data rates in excess of 100MHz in some cases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Fewer devices, limited by Chip selects and fan out.</a:t>
            </a:r>
          </a:p>
        </p:txBody>
      </p:sp>
    </p:spTree>
    <p:extLst>
      <p:ext uri="{BB962C8B-B14F-4D97-AF65-F5344CB8AC3E}">
        <p14:creationId xmlns:p14="http://schemas.microsoft.com/office/powerpoint/2010/main" val="8460670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59E5-D537-4522-99E9-897555180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 and ADC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5CAFD-651B-45B7-BA15-7AD0A3218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8534400" cy="5181600"/>
          </a:xfrm>
        </p:spPr>
        <p:txBody>
          <a:bodyPr>
            <a:normAutofit/>
          </a:bodyPr>
          <a:lstStyle/>
          <a:p>
            <a:r>
              <a:rPr lang="en-US" sz="1800" dirty="0"/>
              <a:t>The SPI interface is a much higher speed interface than the I2C.  This uses 4 lines.  MOSI, MISO, CLK, and CS. </a:t>
            </a:r>
          </a:p>
          <a:p>
            <a:r>
              <a:rPr lang="en-US" sz="1800" dirty="0"/>
              <a:t>Here we will be using the MCP3208 ADC on the SPI Bus.</a:t>
            </a:r>
          </a:p>
          <a:p>
            <a:r>
              <a:rPr lang="en-US" sz="1800" dirty="0"/>
              <a:t>Hook up the Analog Temperature sensor.  Connect TEMP to J10 “A7” Pin for the analog input</a:t>
            </a:r>
          </a:p>
          <a:p>
            <a:r>
              <a:rPr lang="en-US" sz="1800" dirty="0"/>
              <a:t>Hook up VDD to J10  and GND to the same J10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D11B6F-0BFA-49BB-B1B3-D69822848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3174140"/>
            <a:ext cx="4024312" cy="368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9330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F670-D2E8-4D0D-8CCD-D0A8EFC17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Open </a:t>
            </a:r>
            <a:r>
              <a:rPr lang="en-US" sz="2800" dirty="0" err="1"/>
              <a:t>adc_test.c</a:t>
            </a:r>
            <a:r>
              <a:rPr lang="en-US" sz="2800" dirty="0"/>
              <a:t> with </a:t>
            </a:r>
            <a:r>
              <a:rPr lang="en-US" sz="2800" dirty="0" err="1"/>
              <a:t>Geany</a:t>
            </a:r>
            <a:r>
              <a:rPr lang="en-US" sz="2800" dirty="0"/>
              <a:t>, compile, and run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9CB916-9634-4AB8-90D3-BB38316DF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371600"/>
            <a:ext cx="8248650" cy="53721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F929143-7A9F-427C-95AC-B3980E8FE2BE}"/>
              </a:ext>
            </a:extLst>
          </p:cNvPr>
          <p:cNvCxnSpPr>
            <a:cxnSpLocks/>
          </p:cNvCxnSpPr>
          <p:nvPr/>
        </p:nvCxnSpPr>
        <p:spPr>
          <a:xfrm flipV="1">
            <a:off x="2971800" y="2209800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7DB88FF-9420-4E27-84A8-5B6D33E3B902}"/>
              </a:ext>
            </a:extLst>
          </p:cNvPr>
          <p:cNvCxnSpPr/>
          <p:nvPr/>
        </p:nvCxnSpPr>
        <p:spPr>
          <a:xfrm flipH="1" flipV="1">
            <a:off x="3886200" y="2209800"/>
            <a:ext cx="15240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7B68DDA-9DB2-439A-A456-2F667114D0A6}"/>
              </a:ext>
            </a:extLst>
          </p:cNvPr>
          <p:cNvSpPr txBox="1"/>
          <p:nvPr/>
        </p:nvSpPr>
        <p:spPr>
          <a:xfrm>
            <a:off x="2590800" y="2353733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Compile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350B2E-6F8C-4901-A51B-57C9DA75955B}"/>
              </a:ext>
            </a:extLst>
          </p:cNvPr>
          <p:cNvSpPr txBox="1"/>
          <p:nvPr/>
        </p:nvSpPr>
        <p:spPr>
          <a:xfrm>
            <a:off x="3886200" y="2353733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32806616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CA84B-F849-439A-8E10-7FEA7A315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 Bit-Bang SPI in Python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1112BD-ADDE-4DE1-B0B5-2FA16047D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1752600"/>
            <a:ext cx="7639050" cy="4838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412A84-F42F-4F64-8A01-07CEE1D1C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275" y="5676900"/>
            <a:ext cx="4886325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1464DB-443C-4CAB-9699-B571601FD813}"/>
              </a:ext>
            </a:extLst>
          </p:cNvPr>
          <p:cNvSpPr txBox="1"/>
          <p:nvPr/>
        </p:nvSpPr>
        <p:spPr>
          <a:xfrm>
            <a:off x="304800" y="1371600"/>
            <a:ext cx="8382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</a:t>
            </a:r>
            <a:r>
              <a:rPr lang="en-US" dirty="0" err="1"/>
              <a:t>adcPythonC.c</a:t>
            </a:r>
            <a:r>
              <a:rPr lang="en-US" dirty="0"/>
              <a:t> and ADC_Python.py.  Run the ADC_Python.py file.</a:t>
            </a:r>
          </a:p>
        </p:txBody>
      </p:sp>
    </p:spTree>
    <p:extLst>
      <p:ext uri="{BB962C8B-B14F-4D97-AF65-F5344CB8AC3E}">
        <p14:creationId xmlns:p14="http://schemas.microsoft.com/office/powerpoint/2010/main" val="17887531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91CA2-C3D9-42F1-9D90-5522D12A2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Security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8E523-FA3D-4B62-BE5A-05D36418A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0.  Do not use Default Passwords</a:t>
            </a:r>
          </a:p>
          <a:p>
            <a:pPr marL="0" indent="0">
              <a:buNone/>
            </a:pPr>
            <a:r>
              <a:rPr lang="en-US" dirty="0"/>
              <a:t>1.  Never store plain text passwords use MD5/SHA hash.</a:t>
            </a:r>
          </a:p>
          <a:p>
            <a:pPr marL="0" indent="0">
              <a:buNone/>
            </a:pPr>
            <a:r>
              <a:rPr lang="en-US" dirty="0"/>
              <a:t>2.  Wireless use encryption. (WPA)</a:t>
            </a:r>
          </a:p>
          <a:p>
            <a:pPr marL="0" indent="0">
              <a:buNone/>
            </a:pPr>
            <a:r>
              <a:rPr lang="en-US" dirty="0"/>
              <a:t>3.  Use secure sockets when communicating beyond local</a:t>
            </a:r>
          </a:p>
          <a:p>
            <a:pPr marL="0" indent="0">
              <a:buNone/>
            </a:pPr>
            <a:r>
              <a:rPr lang="en-US" dirty="0"/>
              <a:t>      network. HTTPS over HTTP.  </a:t>
            </a:r>
            <a:r>
              <a:rPr lang="en-US" dirty="0" err="1"/>
              <a:t>ngrok</a:t>
            </a:r>
            <a:r>
              <a:rPr lang="en-US" dirty="0"/>
              <a:t> can be used.</a:t>
            </a:r>
          </a:p>
          <a:p>
            <a:pPr marL="0" indent="0">
              <a:buNone/>
            </a:pPr>
            <a:r>
              <a:rPr lang="en-US" dirty="0"/>
              <a:t>4.  Use SSH which uses TLS/SSL Transport Layer Security</a:t>
            </a:r>
          </a:p>
          <a:p>
            <a:pPr marL="0" indent="0">
              <a:buNone/>
            </a:pPr>
            <a:r>
              <a:rPr lang="en-US" dirty="0"/>
              <a:t>      / Secure Socket Layer</a:t>
            </a:r>
          </a:p>
          <a:p>
            <a:pPr marL="0" indent="0">
              <a:buNone/>
            </a:pPr>
            <a:r>
              <a:rPr lang="en-US" dirty="0"/>
              <a:t>5.  Only open required sockets.</a:t>
            </a:r>
          </a:p>
          <a:p>
            <a:pPr marL="0" indent="0">
              <a:buNone/>
            </a:pPr>
            <a:r>
              <a:rPr lang="en-US" dirty="0"/>
              <a:t>6.  Make sure your socket can take anything. Buffer </a:t>
            </a:r>
          </a:p>
          <a:p>
            <a:pPr marL="0" indent="0">
              <a:buNone/>
            </a:pPr>
            <a:r>
              <a:rPr lang="en-US" dirty="0"/>
              <a:t>     over-runs have been used as successful attacks.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7076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3692-1D2A-4593-9D1B-05FC2AC8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Communicating Via Sockets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9F185D-0B49-47A4-ADE5-99A3ACDA6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8229600" cy="4876800"/>
          </a:xfrm>
        </p:spPr>
        <p:txBody>
          <a:bodyPr>
            <a:normAutofit/>
          </a:bodyPr>
          <a:lstStyle/>
          <a:p>
            <a:r>
              <a:rPr lang="en-US" sz="1800" dirty="0"/>
              <a:t>In </a:t>
            </a:r>
            <a:r>
              <a:rPr lang="en-US" sz="1800" dirty="0" err="1"/>
              <a:t>Geany</a:t>
            </a:r>
            <a:r>
              <a:rPr lang="en-US" sz="1800" dirty="0"/>
              <a:t> open up socket_server.py, socket_client.py and socket_cl_addr.py</a:t>
            </a:r>
          </a:p>
          <a:p>
            <a:r>
              <a:rPr lang="en-US" sz="1800" dirty="0"/>
              <a:t>In one </a:t>
            </a:r>
            <a:r>
              <a:rPr lang="en-US" sz="1800" b="1" dirty="0"/>
              <a:t>terminal</a:t>
            </a:r>
            <a:r>
              <a:rPr lang="en-US" sz="1800" dirty="0"/>
              <a:t> start up the Socket Server “</a:t>
            </a:r>
            <a:r>
              <a:rPr lang="en-US" sz="1800" b="1" dirty="0"/>
              <a:t>python socket_server.py</a:t>
            </a:r>
            <a:r>
              <a:rPr lang="en-US" sz="1800" dirty="0"/>
              <a:t>”</a:t>
            </a:r>
          </a:p>
          <a:p>
            <a:r>
              <a:rPr lang="en-US" sz="1800" dirty="0"/>
              <a:t>In a different terminal run a “ </a:t>
            </a:r>
            <a:r>
              <a:rPr lang="en-US" sz="1800" b="1" dirty="0"/>
              <a:t>python socket_client.py</a:t>
            </a:r>
            <a:r>
              <a:rPr lang="en-US" sz="1800" dirty="0"/>
              <a:t>” and send a message.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56FC52-1448-4B13-8EB0-0FB7050ED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438400"/>
            <a:ext cx="6534150" cy="33974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737741-B0DA-4681-94B7-76F82BC17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34" y="5827343"/>
            <a:ext cx="9144000" cy="9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61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F73B0-2AE7-41F5-A421-FBB1D992C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some fun over the LAN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949632-ECE2-4225-BE53-7AB8CE4DFD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0138" y="2057400"/>
            <a:ext cx="4819180" cy="472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AB7B1A-99A4-48D1-8D10-B90AE7C5E14E}"/>
              </a:ext>
            </a:extLst>
          </p:cNvPr>
          <p:cNvSpPr txBox="1"/>
          <p:nvPr/>
        </p:nvSpPr>
        <p:spPr>
          <a:xfrm>
            <a:off x="304800" y="1371600"/>
            <a:ext cx="883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 your IP address by typing “ifconfig”   Trade addresses with neighbors</a:t>
            </a:r>
          </a:p>
          <a:p>
            <a:r>
              <a:rPr lang="en-US" dirty="0"/>
              <a:t>Then use “python socket_cl_addr.py” to send data to your neighbor.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64242F-564E-4204-9578-E093C0D3B48A}"/>
              </a:ext>
            </a:extLst>
          </p:cNvPr>
          <p:cNvCxnSpPr>
            <a:cxnSpLocks/>
          </p:cNvCxnSpPr>
          <p:nvPr/>
        </p:nvCxnSpPr>
        <p:spPr>
          <a:xfrm>
            <a:off x="4800600" y="3733800"/>
            <a:ext cx="2362200" cy="1066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C7D0FFB-1F41-4EF3-A124-2982C4BC6055}"/>
              </a:ext>
            </a:extLst>
          </p:cNvPr>
          <p:cNvCxnSpPr/>
          <p:nvPr/>
        </p:nvCxnSpPr>
        <p:spPr>
          <a:xfrm flipV="1">
            <a:off x="4953000" y="4840070"/>
            <a:ext cx="2209800" cy="1941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8C63FD-6615-4464-B542-227DF79767F9}"/>
              </a:ext>
            </a:extLst>
          </p:cNvPr>
          <p:cNvSpPr txBox="1"/>
          <p:nvPr/>
        </p:nvSpPr>
        <p:spPr>
          <a:xfrm>
            <a:off x="7162800" y="3886200"/>
            <a:ext cx="198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a </a:t>
            </a:r>
            <a:r>
              <a:rPr lang="en-US" dirty="0" err="1"/>
              <a:t>nmap</a:t>
            </a:r>
            <a:r>
              <a:rPr lang="en-US" dirty="0"/>
              <a:t> probe looking at this port.</a:t>
            </a:r>
          </a:p>
          <a:p>
            <a:endParaRPr lang="en-US" dirty="0"/>
          </a:p>
          <a:p>
            <a:r>
              <a:rPr lang="en-US" dirty="0"/>
              <a:t>If there is an open port, be prepared for it to be probed!</a:t>
            </a:r>
          </a:p>
        </p:txBody>
      </p:sp>
    </p:spTree>
    <p:extLst>
      <p:ext uri="{BB962C8B-B14F-4D97-AF65-F5344CB8AC3E}">
        <p14:creationId xmlns:p14="http://schemas.microsoft.com/office/powerpoint/2010/main" val="39601379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1E177-68DA-4ECF-8366-84A58A7F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33400"/>
            <a:ext cx="89916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When Ever Opening a Port Make it Resilient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09E422-47D8-49A5-942E-9D1466E1B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174" y="1600200"/>
            <a:ext cx="6261652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83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 including ADC.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Low power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</a:t>
            </a:r>
          </a:p>
          <a:p>
            <a:endParaRPr lang="en-US" sz="2400" dirty="0"/>
          </a:p>
          <a:p>
            <a:r>
              <a:rPr lang="en-US" sz="2400" dirty="0"/>
              <a:t>ADC lower resolution and slow. Difficult to do audio speeds.</a:t>
            </a:r>
          </a:p>
          <a:p>
            <a:endParaRPr lang="en-US" sz="2400" dirty="0"/>
          </a:p>
          <a:p>
            <a:r>
              <a:rPr lang="en-US" sz="2400" dirty="0"/>
              <a:t>Need to get a </a:t>
            </a:r>
            <a:r>
              <a:rPr lang="en-US" sz="2400" dirty="0" err="1"/>
              <a:t>WiFi</a:t>
            </a:r>
            <a:r>
              <a:rPr lang="en-US" sz="2400" dirty="0"/>
              <a:t>/BT version in advance, or add on for IOT</a:t>
            </a:r>
          </a:p>
          <a:p>
            <a:endParaRPr lang="en-US" sz="2400" dirty="0"/>
          </a:p>
          <a:p>
            <a:r>
              <a:rPr lang="en-US" sz="2400" dirty="0"/>
              <a:t>Not a platform that can be taken directly to market.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75025-781E-429A-A3C8-F5E31F2B2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Different reserved port functions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611BB7-0D0A-47DF-8486-4D1C3FA6F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4876800"/>
          </a:xfrm>
        </p:spPr>
        <p:txBody>
          <a:bodyPr/>
          <a:lstStyle/>
          <a:p>
            <a:r>
              <a:rPr lang="en-US" dirty="0"/>
              <a:t>21 – FTP File Transfer Protocol</a:t>
            </a:r>
          </a:p>
          <a:p>
            <a:r>
              <a:rPr lang="en-US" dirty="0"/>
              <a:t>22 – SSH/SCP – SSL/TLS Secure Socket Layer</a:t>
            </a:r>
          </a:p>
          <a:p>
            <a:r>
              <a:rPr lang="en-US" dirty="0"/>
              <a:t>23 – Telnet – Unencrypted communications</a:t>
            </a:r>
          </a:p>
          <a:p>
            <a:r>
              <a:rPr lang="en-US" dirty="0"/>
              <a:t>80 – HTTP – Primary HTTP port</a:t>
            </a:r>
          </a:p>
          <a:p>
            <a:r>
              <a:rPr lang="en-US" dirty="0"/>
              <a:t>443 – HTTPS – HTTP over SSL/TLS Encrypted connection</a:t>
            </a:r>
          </a:p>
          <a:p>
            <a:pPr marL="274320" lvl="1" indent="0">
              <a:buNone/>
            </a:pPr>
            <a:r>
              <a:rPr lang="en-US" dirty="0"/>
              <a:t>*Requires third party certificate to authenticate. </a:t>
            </a:r>
          </a:p>
          <a:p>
            <a:r>
              <a:rPr lang="en-US" sz="2800" dirty="0"/>
              <a:t>1080 – A port we will use to put out a Web Page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747610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EFC65F6-A616-4BDC-908E-6E4075D2199D}"/>
              </a:ext>
            </a:extLst>
          </p:cNvPr>
          <p:cNvCxnSpPr/>
          <p:nvPr/>
        </p:nvCxnSpPr>
        <p:spPr>
          <a:xfrm>
            <a:off x="4338636" y="4879032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897755A-5B8F-4BFD-8E54-71C4F2761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Looking at basic HTML and Serving </a:t>
            </a:r>
            <a:br>
              <a:rPr lang="en-US" dirty="0"/>
            </a:br>
            <a:r>
              <a:rPr lang="en-US" dirty="0"/>
              <a:t>via Request Response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39075-D300-4073-9A67-7508CAE9E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Geany</a:t>
            </a:r>
            <a:r>
              <a:rPr lang="en-US" dirty="0"/>
              <a:t> hello.html and hello_web.py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66ECD1-7BE0-433A-B16E-9B1941644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079594"/>
            <a:ext cx="2466975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5CC557-648A-495E-89CB-457AB4023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712" y="2296356"/>
            <a:ext cx="542925" cy="333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2B57BE-E886-467F-BB6E-18C589438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975" y="2057400"/>
            <a:ext cx="3552825" cy="112395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CB16D7-AAEA-4D58-9233-793933117F4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000375" y="2460594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20FD90B-03BF-4531-9F24-CA67E6E9A3E7}"/>
              </a:ext>
            </a:extLst>
          </p:cNvPr>
          <p:cNvCxnSpPr/>
          <p:nvPr/>
        </p:nvCxnSpPr>
        <p:spPr>
          <a:xfrm>
            <a:off x="4338637" y="2466142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8854D92-63AC-47A0-992E-01D6DDB24E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4" y="3118116"/>
            <a:ext cx="4565666" cy="37258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C7F8B5-FFDD-4D05-B874-DE81C7C3DCF1}"/>
              </a:ext>
            </a:extLst>
          </p:cNvPr>
          <p:cNvSpPr txBox="1"/>
          <p:nvPr/>
        </p:nvSpPr>
        <p:spPr>
          <a:xfrm>
            <a:off x="5029200" y="4648200"/>
            <a:ext cx="4108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python hello_web.py </a:t>
            </a:r>
          </a:p>
        </p:txBody>
      </p:sp>
    </p:spTree>
    <p:extLst>
      <p:ext uri="{BB962C8B-B14F-4D97-AF65-F5344CB8AC3E}">
        <p14:creationId xmlns:p14="http://schemas.microsoft.com/office/powerpoint/2010/main" val="20575753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041C8-B6B3-4FD0-A509-1ACAB7353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3877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In a Web browser open </a:t>
            </a:r>
            <a:r>
              <a:rPr lang="en-US" b="1" dirty="0"/>
              <a:t>localhost:1080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C20141-46C9-486F-8D18-9684CDEBF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923" y="823355"/>
            <a:ext cx="4953000" cy="2290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ACE626-85A0-422D-9AB4-52C41F8BB91A}"/>
              </a:ext>
            </a:extLst>
          </p:cNvPr>
          <p:cNvSpPr txBox="1"/>
          <p:nvPr/>
        </p:nvSpPr>
        <p:spPr>
          <a:xfrm>
            <a:off x="3657600" y="2427293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0F1C75-D7AA-448E-B31B-717686B20B03}"/>
              </a:ext>
            </a:extLst>
          </p:cNvPr>
          <p:cNvCxnSpPr/>
          <p:nvPr/>
        </p:nvCxnSpPr>
        <p:spPr>
          <a:xfrm flipH="1">
            <a:off x="2971800" y="2611959"/>
            <a:ext cx="685800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724C9C8-67E1-4E35-A88E-335B74EB7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6721"/>
          <a:stretch/>
        </p:blipFill>
        <p:spPr>
          <a:xfrm>
            <a:off x="2044645" y="2796625"/>
            <a:ext cx="4991278" cy="406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160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06C01-2669-4E1F-98DA-1BADEBC2E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Open “~/M2-L8/web_powerstation.py” with </a:t>
            </a:r>
            <a:r>
              <a:rPr lang="en-US" sz="3200" dirty="0" err="1"/>
              <a:t>Geany</a:t>
            </a:r>
            <a:endParaRPr lang="en-US" sz="32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8D6979-5409-4FC3-A5AC-529521F48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447800"/>
            <a:ext cx="8229600" cy="461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978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E690A28-6136-4515-9DB3-EC3A8EF1CA86}"/>
              </a:ext>
            </a:extLst>
          </p:cNvPr>
          <p:cNvSpPr txBox="1">
            <a:spLocks/>
          </p:cNvSpPr>
          <p:nvPr/>
        </p:nvSpPr>
        <p:spPr>
          <a:xfrm>
            <a:off x="457200" y="2286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In a Web browser open </a:t>
            </a:r>
            <a:r>
              <a:rPr lang="en-US" b="1"/>
              <a:t>localhost:1080</a:t>
            </a:r>
            <a:r>
              <a:rPr lang="en-US"/>
              <a:t>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211534-1340-47B5-A6BA-F5F709535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990600"/>
            <a:ext cx="4953000" cy="22906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677981-74F6-4820-8BD9-384208623F50}"/>
              </a:ext>
            </a:extLst>
          </p:cNvPr>
          <p:cNvSpPr txBox="1"/>
          <p:nvPr/>
        </p:nvSpPr>
        <p:spPr>
          <a:xfrm>
            <a:off x="4797271" y="43873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DB82C5-D753-448D-932E-57BDEFB37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900" y="3388375"/>
            <a:ext cx="1714500" cy="1471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0E3284-8161-426D-8C42-3A4533686E4D}"/>
              </a:ext>
            </a:extLst>
          </p:cNvPr>
          <p:cNvSpPr txBox="1"/>
          <p:nvPr/>
        </p:nvSpPr>
        <p:spPr>
          <a:xfrm>
            <a:off x="3695700" y="26382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998B5F9-8331-49F6-8584-472E27F38EC5}"/>
              </a:ext>
            </a:extLst>
          </p:cNvPr>
          <p:cNvCxnSpPr/>
          <p:nvPr/>
        </p:nvCxnSpPr>
        <p:spPr>
          <a:xfrm flipH="1">
            <a:off x="3009900" y="2822900"/>
            <a:ext cx="685800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1BEED71-9185-4D09-A88E-7CF45C58B60F}"/>
              </a:ext>
            </a:extLst>
          </p:cNvPr>
          <p:cNvCxnSpPr/>
          <p:nvPr/>
        </p:nvCxnSpPr>
        <p:spPr>
          <a:xfrm flipH="1">
            <a:off x="4114800" y="4572000"/>
            <a:ext cx="685800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F044495-E4BA-45AC-9E91-A29B691AFC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4422"/>
          <a:stretch/>
        </p:blipFill>
        <p:spPr>
          <a:xfrm>
            <a:off x="1418034" y="4941332"/>
            <a:ext cx="5393532" cy="154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8586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66614-23EE-4781-907B-5498D0B06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153400" cy="14478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Close your web browser to localhost and Share </a:t>
            </a:r>
            <a:r>
              <a:rPr lang="en-US" dirty="0" err="1"/>
              <a:t>ip</a:t>
            </a:r>
            <a:r>
              <a:rPr lang="en-US" dirty="0"/>
              <a:t> addresses and open other lab station  webpages:1080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921D33-BC08-44DE-9428-7B54DF216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9712" y="2095500"/>
            <a:ext cx="612457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19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3FEAD-C9A2-4376-8253-7294F5FA5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There is an observer on the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3E7F95-48BC-48DA-8C91-71007F29E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01" y="1600200"/>
            <a:ext cx="5674056" cy="512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8030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CDE6-FEFF-4736-A5D3-AC49E3CAA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</a:t>
            </a:r>
            <a:r>
              <a:rPr lang="en-US" dirty="0" err="1"/>
              <a:t>ngrok</a:t>
            </a:r>
            <a:r>
              <a:rPr lang="en-US" dirty="0"/>
              <a:t>’ is a tool to secure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D801-51DC-4CE2-B284-3A99EEABF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524000"/>
            <a:ext cx="8458200" cy="4953000"/>
          </a:xfrm>
        </p:spPr>
        <p:txBody>
          <a:bodyPr/>
          <a:lstStyle/>
          <a:p>
            <a:r>
              <a:rPr lang="en-US" dirty="0"/>
              <a:t>Open another terminal window and enter ‘./</a:t>
            </a:r>
            <a:r>
              <a:rPr lang="en-US" dirty="0" err="1"/>
              <a:t>ngrok</a:t>
            </a:r>
            <a:r>
              <a:rPr lang="en-US" dirty="0"/>
              <a:t> http 1080’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 the https address listed in your terminal. This can also be used by any web browser connected to the internet.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0E5BF3-98ED-49A2-9C15-196EFBDC5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137" y="1981200"/>
            <a:ext cx="6181725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2571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A3F87-8BBB-4561-A4BC-395C0B8C5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Wireshark Data Capture HTTPS via </a:t>
            </a:r>
            <a:r>
              <a:rPr lang="en-US" dirty="0" err="1"/>
              <a:t>ngrok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2EC7294-78D2-4A49-B3C6-B188D1DF0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8820" y="1600200"/>
            <a:ext cx="672636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379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F81B3-6C9D-42EF-9494-536FA06DF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Even running on the Pi, the Data cannot be read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94EE86-C991-4BA6-842C-05694413C6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5234" y="1600200"/>
            <a:ext cx="697353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5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PyCom</a:t>
            </a:r>
            <a:r>
              <a:rPr lang="en-US" dirty="0"/>
              <a:t>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 err="1"/>
              <a:t>uPython</a:t>
            </a:r>
            <a:r>
              <a:rPr lang="en-US" sz="2400" dirty="0"/>
              <a:t>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One processor size and speed 600MIPS.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4648200"/>
          </a:xfrm>
        </p:spPr>
        <p:txBody>
          <a:bodyPr/>
          <a:lstStyle/>
          <a:p>
            <a:pPr algn="ctr"/>
            <a:r>
              <a:rPr lang="en-US" dirty="0"/>
              <a:t>Thanks !!!</a:t>
            </a:r>
            <a:br>
              <a:rPr lang="en-US" dirty="0"/>
            </a:br>
            <a:r>
              <a:rPr lang="en-US" dirty="0"/>
              <a:t>Have Fun With </a:t>
            </a:r>
            <a:br>
              <a:rPr lang="en-US" dirty="0"/>
            </a:br>
            <a:r>
              <a:rPr lang="en-US" dirty="0"/>
              <a:t>Raspberry Pi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0" y="42672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616754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6AB7-EFDC-432D-9404-4F262EBE6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create the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E4D77-CC7A-4A8E-B015-0F9506500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Download latest NOOBS and update.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Enable SSH, VNC, I2C, Serial.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 /boot/config.txt turn on i2c_vc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Download </a:t>
            </a:r>
            <a:r>
              <a:rPr lang="en-US" dirty="0" err="1"/>
              <a:t>mraa</a:t>
            </a:r>
            <a:r>
              <a:rPr lang="en-US" dirty="0"/>
              <a:t> and </a:t>
            </a:r>
            <a:r>
              <a:rPr lang="en-US" dirty="0" err="1"/>
              <a:t>CSU_Pi_Class</a:t>
            </a:r>
            <a:r>
              <a:rPr lang="en-US" dirty="0"/>
              <a:t> form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sudo</a:t>
            </a:r>
            <a:r>
              <a:rPr lang="en-US" sz="1800" dirty="0"/>
              <a:t> apt-get install </a:t>
            </a:r>
            <a:r>
              <a:rPr lang="en-US" sz="1800" dirty="0" err="1"/>
              <a:t>cmake</a:t>
            </a:r>
            <a:r>
              <a:rPr lang="en-US" sz="1800" dirty="0"/>
              <a:t> </a:t>
            </a:r>
            <a:r>
              <a:rPr lang="en-US" sz="1800" dirty="0" err="1"/>
              <a:t>automake</a:t>
            </a:r>
            <a:r>
              <a:rPr lang="en-US" sz="1800" dirty="0"/>
              <a:t> libpcre3-dev </a:t>
            </a:r>
            <a:r>
              <a:rPr lang="en-US" sz="1800" dirty="0" err="1"/>
              <a:t>byacc</a:t>
            </a:r>
            <a:r>
              <a:rPr lang="en-US" sz="1800" dirty="0"/>
              <a:t> flex swig3.0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 </a:t>
            </a:r>
            <a:r>
              <a:rPr lang="en-US" dirty="0" err="1"/>
              <a:t>mraa</a:t>
            </a:r>
            <a:r>
              <a:rPr lang="en-US" dirty="0"/>
              <a:t> $&gt; </a:t>
            </a:r>
            <a:r>
              <a:rPr lang="en-US" dirty="0" err="1"/>
              <a:t>mkdir</a:t>
            </a:r>
            <a:r>
              <a:rPr lang="en-US" dirty="0"/>
              <a:t> build  cd build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cmake</a:t>
            </a:r>
            <a:r>
              <a:rPr lang="en-US" sz="1800" dirty="0"/>
              <a:t> -D BUILDSWIGNODE=off -D CMAKE_INSTALL_PREFIX=/</a:t>
            </a:r>
            <a:r>
              <a:rPr lang="en-US" sz="1800" dirty="0" err="1"/>
              <a:t>usr</a:t>
            </a:r>
            <a:r>
              <a:rPr lang="en-US" sz="1800" dirty="0"/>
              <a:t> ..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$&gt; make $&gt; </a:t>
            </a:r>
            <a:r>
              <a:rPr lang="en-US" sz="1800" dirty="0" err="1"/>
              <a:t>sudo</a:t>
            </a:r>
            <a:r>
              <a:rPr lang="en-US" sz="1800" dirty="0"/>
              <a:t> make install (</a:t>
            </a:r>
            <a:r>
              <a:rPr lang="en-US" sz="1800" dirty="0" err="1"/>
              <a:t>sudo</a:t>
            </a:r>
            <a:r>
              <a:rPr lang="en-US" sz="1800" dirty="0"/>
              <a:t> ln -s libmraa.so.2.0.0 libmraa.so.1)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sudo</a:t>
            </a:r>
            <a:r>
              <a:rPr lang="en-US" dirty="0"/>
              <a:t> apt install apache2 php7.0 octave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cp –R </a:t>
            </a:r>
            <a:r>
              <a:rPr lang="en-US" dirty="0" err="1"/>
              <a:t>CSU_Pi_Class</a:t>
            </a:r>
            <a:r>
              <a:rPr lang="en-US" dirty="0"/>
              <a:t>/html/* /var/www/html/.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sudo</a:t>
            </a:r>
            <a:r>
              <a:rPr lang="en-US" sz="1800" dirty="0"/>
              <a:t> ln –s /home/pi/</a:t>
            </a:r>
            <a:r>
              <a:rPr lang="en-US" sz="1800" dirty="0" err="1"/>
              <a:t>CSU_Pi_Class</a:t>
            </a:r>
            <a:r>
              <a:rPr lang="en-US" sz="1800" dirty="0"/>
              <a:t>/html/test.html /var/www/html/test.html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826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BeagleBone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Analog inputs!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r>
              <a:rPr lang="en-US" sz="2400" dirty="0"/>
              <a:t>New Dual core 1.5GHz Ai </a:t>
            </a:r>
            <a:r>
              <a:rPr lang="en-US" sz="2400" dirty="0" err="1"/>
              <a:t>verison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0359-9E1E-4833-9274-D9FF0141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 to talk about Raspberry Pi</a:t>
            </a:r>
            <a:r>
              <a:rPr lang="en-US" sz="2800" dirty="0"/>
              <a:t>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3DF7CE-D01F-4E1C-83CD-D9C16DEB8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575" y="1600200"/>
            <a:ext cx="599284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25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4CA2C-F6F0-414B-8AAA-C065C1839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5368500"/>
            <a:ext cx="2286000" cy="1489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inputs.</a:t>
            </a:r>
          </a:p>
          <a:p>
            <a:r>
              <a:rPr lang="en-US" sz="2400" dirty="0"/>
              <a:t>Power hungry when compared to other micro controllers.</a:t>
            </a:r>
          </a:p>
          <a:p>
            <a:r>
              <a:rPr lang="en-US" sz="2400" dirty="0"/>
              <a:t>Operating system overhead.</a:t>
            </a:r>
          </a:p>
          <a:p>
            <a:r>
              <a:rPr lang="en-US" sz="2400" dirty="0"/>
              <a:t>Heat dissipation on newer versions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0</TotalTime>
  <Words>2850</Words>
  <Application>Microsoft Office PowerPoint</Application>
  <PresentationFormat>On-screen Show (4:3)</PresentationFormat>
  <Paragraphs>467</Paragraphs>
  <Slides>61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4" baseType="lpstr">
      <vt:lpstr>Arial</vt:lpstr>
      <vt:lpstr>Calibri</vt:lpstr>
      <vt:lpstr>Clarity</vt:lpstr>
      <vt:lpstr>Intermediate Raspberry Pi Fun with Sensors an Security</vt:lpstr>
      <vt:lpstr>This is What We are Doing Today</vt:lpstr>
      <vt:lpstr>Outline:</vt:lpstr>
      <vt:lpstr>Major Programming Languages</vt:lpstr>
      <vt:lpstr>Arduino</vt:lpstr>
      <vt:lpstr>PyCom Boards</vt:lpstr>
      <vt:lpstr>BeagleBone</vt:lpstr>
      <vt:lpstr>Time to talk about Raspberry Pie</vt:lpstr>
      <vt:lpstr>Raspberry Pi</vt:lpstr>
      <vt:lpstr>Difference between the Raspberry Pi Versions </vt:lpstr>
      <vt:lpstr>CPU Speed Benchmarks</vt:lpstr>
      <vt:lpstr>PowerPoint Presentation</vt:lpstr>
      <vt:lpstr>For More Maker Board Information</vt:lpstr>
      <vt:lpstr>Some Raspberry Pi Resources</vt:lpstr>
      <vt:lpstr>Raspberry Pi Raspbian Versions</vt:lpstr>
      <vt:lpstr>Raspberry Pi as Wireless Access Point</vt:lpstr>
      <vt:lpstr>GNURadio and Raspberry Pi 10.5 GHz Radar Test Range</vt:lpstr>
      <vt:lpstr>Important Raspberry Pi Tips</vt:lpstr>
      <vt:lpstr>Useful Tools</vt:lpstr>
      <vt:lpstr>WinSCP File browser between Pi an PC</vt:lpstr>
      <vt:lpstr>Open a Pi Terminal</vt:lpstr>
      <vt:lpstr>Terminal window commands</vt:lpstr>
      <vt:lpstr>Geany – A Good Generic Programming IDE </vt:lpstr>
      <vt:lpstr>Hello World! Geany</vt:lpstr>
      <vt:lpstr>Hello World! Geany</vt:lpstr>
      <vt:lpstr>Raspberry Pi I/O*</vt:lpstr>
      <vt:lpstr>GPIO Pin out*</vt:lpstr>
      <vt:lpstr>Now For Fun and Games with the Pi</vt:lpstr>
      <vt:lpstr>Raspberry Pi GPIO (General Purpose IO) Open a terminal and cd CSU_Pi_Class Then . /set_inputs.sh</vt:lpstr>
      <vt:lpstr>Hook up Relay</vt:lpstr>
      <vt:lpstr>Geany looper.sh and LED_Blink.py</vt:lpstr>
      <vt:lpstr>Web Page LED Control</vt:lpstr>
      <vt:lpstr>Geany button.py, button_demo.py and button.pwm.py</vt:lpstr>
      <vt:lpstr>I2C Serial Standard </vt:lpstr>
      <vt:lpstr>I2C Bus and Tools</vt:lpstr>
      <vt:lpstr>Hook up the I2C Pressure temp sensor</vt:lpstr>
      <vt:lpstr>i2cdetect –y 1 – and see if it is hooked up</vt:lpstr>
      <vt:lpstr>Geany pressure.py : See the output of the Pressure sensor</vt:lpstr>
      <vt:lpstr>Look at a whole other i2c bus</vt:lpstr>
      <vt:lpstr>Geany LCD_basic.py – Explore i2c LCD</vt:lpstr>
      <vt:lpstr>Geany LCD_call_fun.py – Python Function</vt:lpstr>
      <vt:lpstr>SPI Serial Interface</vt:lpstr>
      <vt:lpstr>SPI and ADC</vt:lpstr>
      <vt:lpstr>Open adc_test.c with Geany, compile, and run</vt:lpstr>
      <vt:lpstr>Use C Bit-Bang SPI in Python</vt:lpstr>
      <vt:lpstr>IOT Security</vt:lpstr>
      <vt:lpstr>Communicating Via Sockets</vt:lpstr>
      <vt:lpstr>Now for some fun over the LAN</vt:lpstr>
      <vt:lpstr>When Ever Opening a Port Make it Resilient </vt:lpstr>
      <vt:lpstr>Different reserved port functions</vt:lpstr>
      <vt:lpstr>Looking at basic HTML and Serving  via Request Response Cycle</vt:lpstr>
      <vt:lpstr>In a Web browser open localhost:1080 </vt:lpstr>
      <vt:lpstr>Open “~/M2-L8/web_powerstation.py” with Geany</vt:lpstr>
      <vt:lpstr>PowerPoint Presentation</vt:lpstr>
      <vt:lpstr>Close your web browser to localhost and Share ip addresses and open other lab station  webpages:1080</vt:lpstr>
      <vt:lpstr>There is an observer on the network</vt:lpstr>
      <vt:lpstr>‘ngrok’ is a tool to secure your data</vt:lpstr>
      <vt:lpstr>Wireshark Data Capture HTTPS via ngrok</vt:lpstr>
      <vt:lpstr>Even running on the Pi, the Data cannot be read</vt:lpstr>
      <vt:lpstr>Thanks !!! Have Fun With  Raspberry Pi</vt:lpstr>
      <vt:lpstr>Steps to create the system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2017-09-20T00:41:12Z</dcterms:created>
  <dcterms:modified xsi:type="dcterms:W3CDTF">2019-09-25T01:07:10Z</dcterms:modified>
</cp:coreProperties>
</file>

<file path=docProps/thumbnail.jpeg>
</file>